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Montserrat" pitchFamily="2" charset="0"/>
      <p:regular r:id="rId22"/>
      <p:bold r:id="rId23"/>
      <p:italic r:id="rId24"/>
      <p:boldItalic r:id="rId25"/>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55"/>
    <p:restoredTop sz="97143"/>
  </p:normalViewPr>
  <p:slideViewPr>
    <p:cSldViewPr snapToGrid="0" snapToObjects="1">
      <p:cViewPr varScale="1">
        <p:scale>
          <a:sx n="135" d="100"/>
          <a:sy n="135" d="100"/>
        </p:scale>
        <p:origin x="448" y="184"/>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notesViewPr>
    <p:cSldViewPr snapToGrid="0" snapToObjects="1">
      <p:cViewPr varScale="1">
        <p:scale>
          <a:sx n="78" d="100"/>
          <a:sy n="78" d="100"/>
        </p:scale>
        <p:origin x="5664"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770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870121"/>
            <a:ext cx="7556421" cy="1483519"/>
          </a:xfrm>
          <a:prstGeom prst="rect">
            <a:avLst/>
          </a:prstGeom>
          <a:noFill/>
          <a:ln/>
        </p:spPr>
        <p:txBody>
          <a:bodyPr wrap="squar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基於 Logit 的發音評估多面向統計分析法</a:t>
            </a:r>
            <a:endParaRPr lang="en-US" sz="4450" dirty="0"/>
          </a:p>
        </p:txBody>
      </p:sp>
      <p:sp>
        <p:nvSpPr>
          <p:cNvPr id="4" name="Text 1"/>
          <p:cNvSpPr/>
          <p:nvPr/>
        </p:nvSpPr>
        <p:spPr>
          <a:xfrm>
            <a:off x="6280190" y="4432935"/>
            <a:ext cx="5772507" cy="370761"/>
          </a:xfrm>
          <a:prstGeom prst="rect">
            <a:avLst/>
          </a:prstGeom>
          <a:noFill/>
          <a:ln/>
        </p:spPr>
        <p:txBody>
          <a:bodyPr wrap="none" lIns="0" tIns="0" rIns="0" bIns="0" rtlCol="0" anchor="t"/>
          <a:lstStyle/>
          <a:p>
            <a:pPr marL="0" indent="0" algn="l">
              <a:lnSpc>
                <a:spcPts val="2900"/>
              </a:lnSpc>
              <a:buNone/>
            </a:pPr>
            <a:r>
              <a:rPr lang="en-US" sz="2200" dirty="0">
                <a:solidFill>
                  <a:srgbClr val="532418"/>
                </a:solidFill>
                <a:latin typeface="Marcellus" pitchFamily="34" charset="0"/>
                <a:ea typeface="Marcellus" pitchFamily="34" charset="-122"/>
                <a:cs typeface="Marcellus" pitchFamily="34" charset="-120"/>
              </a:rPr>
              <a:t>超越基本統計量:以高階特徵捕捉細微發音動態</a:t>
            </a:r>
            <a:endParaRPr lang="en-US" sz="2200" dirty="0"/>
          </a:p>
        </p:txBody>
      </p:sp>
      <p:sp>
        <p:nvSpPr>
          <p:cNvPr id="5" name="Text 2"/>
          <p:cNvSpPr/>
          <p:nvPr/>
        </p:nvSpPr>
        <p:spPr>
          <a:xfrm>
            <a:off x="6280190" y="5101352"/>
            <a:ext cx="7556421"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Chieh-Ren Liao, Berlin Chen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30310"/>
            <a:ext cx="8121729"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實驗結果:數據規模決定指標選擇</a:t>
            </a:r>
            <a:endParaRPr lang="en-US" sz="4450" dirty="0"/>
          </a:p>
        </p:txBody>
      </p:sp>
      <p:pic>
        <p:nvPicPr>
          <p:cNvPr id="3" name="Image 0" descr="preencoded.png"/>
          <p:cNvPicPr>
            <a:picLocks noChangeAspect="1"/>
          </p:cNvPicPr>
          <p:nvPr/>
        </p:nvPicPr>
        <p:blipFill>
          <a:blip r:embed="rId3"/>
          <a:stretch>
            <a:fillRect/>
          </a:stretch>
        </p:blipFill>
        <p:spPr>
          <a:xfrm>
            <a:off x="793790" y="2668905"/>
            <a:ext cx="6521410" cy="793790"/>
          </a:xfrm>
          <a:prstGeom prst="rect">
            <a:avLst/>
          </a:prstGeom>
        </p:spPr>
      </p:pic>
      <p:sp>
        <p:nvSpPr>
          <p:cNvPr id="4" name="Text 1"/>
          <p:cNvSpPr/>
          <p:nvPr/>
        </p:nvSpPr>
        <p:spPr>
          <a:xfrm>
            <a:off x="992148" y="3661053"/>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數據稀疏時(2500筆)</a:t>
            </a:r>
            <a:endParaRPr lang="en-US" sz="2200" dirty="0"/>
          </a:p>
        </p:txBody>
      </p:sp>
      <p:sp>
        <p:nvSpPr>
          <p:cNvPr id="5" name="Text 2"/>
          <p:cNvSpPr/>
          <p:nvPr/>
        </p:nvSpPr>
        <p:spPr>
          <a:xfrm>
            <a:off x="992148" y="4150876"/>
            <a:ext cx="6124694"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峰度和偏度等描述分佈形狀的高階動差指標表現最佳。形狀是比絕對數值更穩健的錯誤信號。</a:t>
            </a:r>
            <a:endParaRPr lang="en-US" sz="1550" dirty="0"/>
          </a:p>
        </p:txBody>
      </p:sp>
      <p:pic>
        <p:nvPicPr>
          <p:cNvPr id="6" name="Image 1" descr="preencoded.png"/>
          <p:cNvPicPr>
            <a:picLocks noChangeAspect="1"/>
          </p:cNvPicPr>
          <p:nvPr/>
        </p:nvPicPr>
        <p:blipFill>
          <a:blip r:embed="rId4"/>
          <a:stretch>
            <a:fillRect/>
          </a:stretch>
        </p:blipFill>
        <p:spPr>
          <a:xfrm>
            <a:off x="7315200" y="2668905"/>
            <a:ext cx="6521410" cy="793790"/>
          </a:xfrm>
          <a:prstGeom prst="rect">
            <a:avLst/>
          </a:prstGeom>
        </p:spPr>
      </p:pic>
      <p:sp>
        <p:nvSpPr>
          <p:cNvPr id="7" name="Text 3"/>
          <p:cNvSpPr/>
          <p:nvPr/>
        </p:nvSpPr>
        <p:spPr>
          <a:xfrm>
            <a:off x="7513558" y="3661053"/>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數據充足時(5000筆)</a:t>
            </a:r>
            <a:endParaRPr lang="en-US" sz="2200" dirty="0"/>
          </a:p>
        </p:txBody>
      </p:sp>
      <p:sp>
        <p:nvSpPr>
          <p:cNvPr id="8" name="Text 4"/>
          <p:cNvSpPr/>
          <p:nvPr/>
        </p:nvSpPr>
        <p:spPr>
          <a:xfrm>
            <a:off x="7513558" y="4150876"/>
            <a:ext cx="6124694"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發生指標反轉效應。mean_logit_margin、evt_k3和kl_to_onehot構成第一梯隊,區分度與峰值強度成為最強分類特徵。</a:t>
            </a:r>
            <a:endParaRPr lang="en-US" sz="1550" dirty="0"/>
          </a:p>
        </p:txBody>
      </p:sp>
      <p:sp>
        <p:nvSpPr>
          <p:cNvPr id="9" name="Shape 5"/>
          <p:cNvSpPr/>
          <p:nvPr/>
        </p:nvSpPr>
        <p:spPr>
          <a:xfrm>
            <a:off x="793790" y="5088493"/>
            <a:ext cx="13042821" cy="1610797"/>
          </a:xfrm>
          <a:prstGeom prst="roundRect">
            <a:avLst>
              <a:gd name="adj" fmla="val 5175"/>
            </a:avLst>
          </a:prstGeom>
          <a:solidFill>
            <a:srgbClr val="FFD1B3"/>
          </a:solidFill>
          <a:ln/>
        </p:spPr>
      </p:sp>
      <p:pic>
        <p:nvPicPr>
          <p:cNvPr id="10" name="Image 2" descr="preencoded.png"/>
          <p:cNvPicPr>
            <a:picLocks noChangeAspect="1"/>
          </p:cNvPicPr>
          <p:nvPr/>
        </p:nvPicPr>
        <p:blipFill>
          <a:blip r:embed="rId5"/>
          <a:stretch>
            <a:fillRect/>
          </a:stretch>
        </p:blipFill>
        <p:spPr>
          <a:xfrm>
            <a:off x="992148" y="5368647"/>
            <a:ext cx="356592" cy="285274"/>
          </a:xfrm>
          <a:prstGeom prst="rect">
            <a:avLst/>
          </a:prstGeom>
        </p:spPr>
      </p:pic>
      <p:sp>
        <p:nvSpPr>
          <p:cNvPr id="11" name="Text 6"/>
          <p:cNvSpPr/>
          <p:nvPr/>
        </p:nvSpPr>
        <p:spPr>
          <a:xfrm>
            <a:off x="1547098" y="5336381"/>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000000"/>
                </a:solidFill>
                <a:latin typeface="Marcellus" pitchFamily="34" charset="0"/>
                <a:ea typeface="Marcellus" pitchFamily="34" charset="-122"/>
                <a:cs typeface="Marcellus" pitchFamily="34" charset="-120"/>
              </a:rPr>
              <a:t>核心發現</a:t>
            </a:r>
            <a:endParaRPr lang="en-US" sz="2200" dirty="0"/>
          </a:p>
        </p:txBody>
      </p:sp>
      <p:sp>
        <p:nvSpPr>
          <p:cNvPr id="12" name="Text 7"/>
          <p:cNvSpPr/>
          <p:nvPr/>
        </p:nvSpPr>
        <p:spPr>
          <a:xfrm>
            <a:off x="1547098" y="5905500"/>
            <a:ext cx="12091154" cy="516017"/>
          </a:xfrm>
          <a:prstGeom prst="rect">
            <a:avLst/>
          </a:prstGeom>
          <a:noFill/>
          <a:ln/>
        </p:spPr>
        <p:txBody>
          <a:bodyPr wrap="square" lIns="0" tIns="0" rIns="0" bIns="0" rtlCol="0" anchor="t"/>
          <a:lstStyle/>
          <a:p>
            <a:pPr marL="0" indent="0" algn="l">
              <a:lnSpc>
                <a:spcPts val="2000"/>
              </a:lnSpc>
              <a:buNone/>
            </a:pPr>
            <a:r>
              <a:rPr lang="en-US" sz="1550" dirty="0">
                <a:solidFill>
                  <a:srgbClr val="000000"/>
                </a:solidFill>
                <a:latin typeface="Montserrat" pitchFamily="34" charset="0"/>
                <a:ea typeface="Montserrat" pitchFamily="34" charset="-122"/>
                <a:cs typeface="Montserrat" pitchFamily="34" charset="-120"/>
              </a:rPr>
              <a:t>Logit-based GOP指標的有效性與最佳選擇,</a:t>
            </a:r>
            <a:r>
              <a:rPr lang="en-US" sz="1550" dirty="0">
                <a:solidFill>
                  <a:srgbClr val="67534F"/>
                </a:solidFill>
                <a:highlight>
                  <a:srgbClr val="FF954F"/>
                </a:highlight>
                <a:latin typeface="Montserrat" pitchFamily="34" charset="0"/>
                <a:ea typeface="Montserrat" pitchFamily="34" charset="-122"/>
                <a:cs typeface="Montserrat" pitchFamily="34" charset="-120"/>
              </a:rPr>
              <a:t>高度依賴於實驗數據的規模</a:t>
            </a:r>
            <a:r>
              <a:rPr lang="en-US" sz="1550" dirty="0">
                <a:solidFill>
                  <a:srgbClr val="000000"/>
                </a:solidFill>
                <a:latin typeface="Montserrat" pitchFamily="34" charset="0"/>
                <a:ea typeface="Montserrat" pitchFamily="34" charset="-122"/>
                <a:cs typeface="Montserrat" pitchFamily="34" charset="-120"/>
              </a:rPr>
              <a:t>。頂尖指標都從不同側面有效捕捉了「模型判斷的確定性」這一核心概念。</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88407" y="404574"/>
            <a:ext cx="5935504" cy="549831"/>
          </a:xfrm>
          <a:prstGeom prst="rect">
            <a:avLst/>
          </a:prstGeom>
          <a:noFill/>
          <a:ln/>
        </p:spPr>
        <p:txBody>
          <a:bodyPr wrap="none" lIns="0" tIns="0" rIns="0" bIns="0" rtlCol="0" anchor="t"/>
          <a:lstStyle/>
          <a:p>
            <a:pPr marL="0" indent="0" algn="l">
              <a:lnSpc>
                <a:spcPts val="4300"/>
              </a:lnSpc>
              <a:buNone/>
            </a:pPr>
            <a:r>
              <a:rPr lang="en-US" sz="3300" dirty="0">
                <a:solidFill>
                  <a:srgbClr val="532418"/>
                </a:solidFill>
                <a:latin typeface="Marcellus" pitchFamily="34" charset="0"/>
                <a:ea typeface="Marcellus" pitchFamily="34" charset="-122"/>
                <a:cs typeface="Marcellus" pitchFamily="34" charset="-120"/>
              </a:rPr>
              <a:t>Q1: 為什麼選擇這五類高階指標?</a:t>
            </a:r>
            <a:endParaRPr lang="en-US" sz="3300" dirty="0"/>
          </a:p>
        </p:txBody>
      </p:sp>
      <p:sp>
        <p:nvSpPr>
          <p:cNvPr id="3" name="Text 1"/>
          <p:cNvSpPr/>
          <p:nvPr/>
        </p:nvSpPr>
        <p:spPr>
          <a:xfrm>
            <a:off x="588407" y="1322070"/>
            <a:ext cx="2114788" cy="274796"/>
          </a:xfrm>
          <a:prstGeom prst="rect">
            <a:avLst/>
          </a:prstGeom>
          <a:noFill/>
          <a:ln/>
        </p:spPr>
        <p:txBody>
          <a:bodyPr wrap="none" lIns="0" tIns="0" rIns="0" bIns="0" rtlCol="0" anchor="t"/>
          <a:lstStyle/>
          <a:p>
            <a:pPr marL="0" indent="0" algn="l">
              <a:lnSpc>
                <a:spcPts val="2150"/>
              </a:lnSpc>
              <a:buNone/>
            </a:pPr>
            <a:r>
              <a:rPr lang="en-US" sz="1650" dirty="0">
                <a:solidFill>
                  <a:srgbClr val="532418"/>
                </a:solidFill>
                <a:latin typeface="Marcellus" pitchFamily="34" charset="0"/>
                <a:ea typeface="Marcellus" pitchFamily="34" charset="-122"/>
                <a:cs typeface="Marcellus" pitchFamily="34" charset="-120"/>
              </a:rPr>
              <a:t>設計理念</a:t>
            </a:r>
            <a:endParaRPr lang="en-US" sz="1650" dirty="0"/>
          </a:p>
        </p:txBody>
      </p:sp>
      <p:sp>
        <p:nvSpPr>
          <p:cNvPr id="4" name="Text 2"/>
          <p:cNvSpPr/>
          <p:nvPr/>
        </p:nvSpPr>
        <p:spPr>
          <a:xfrm>
            <a:off x="588407" y="1743908"/>
            <a:ext cx="5856684" cy="191214"/>
          </a:xfrm>
          <a:prstGeom prst="rect">
            <a:avLst/>
          </a:prstGeom>
          <a:noFill/>
          <a:ln/>
        </p:spPr>
        <p:txBody>
          <a:bodyPr wrap="none" lIns="0" tIns="0" rIns="0" bIns="0" rtlCol="0" anchor="t"/>
          <a:lstStyle/>
          <a:p>
            <a:pPr marL="0" indent="0" algn="l">
              <a:lnSpc>
                <a:spcPts val="1500"/>
              </a:lnSpc>
              <a:buNone/>
            </a:pPr>
            <a:r>
              <a:rPr lang="en-US" sz="1150" dirty="0">
                <a:solidFill>
                  <a:srgbClr val="67534F"/>
                </a:solidFill>
                <a:latin typeface="Montserrat" pitchFamily="34" charset="0"/>
                <a:ea typeface="Montserrat" pitchFamily="34" charset="-122"/>
                <a:cs typeface="Montserrat" pitchFamily="34" charset="-120"/>
              </a:rPr>
              <a:t>這五類指標從不同維度全面描述Logit序列的統計特性:</a:t>
            </a:r>
            <a:endParaRPr lang="en-US" sz="1150" dirty="0"/>
          </a:p>
        </p:txBody>
      </p:sp>
      <p:sp>
        <p:nvSpPr>
          <p:cNvPr id="5" name="Text 3"/>
          <p:cNvSpPr/>
          <p:nvPr/>
        </p:nvSpPr>
        <p:spPr>
          <a:xfrm>
            <a:off x="588407" y="2067520"/>
            <a:ext cx="5856684" cy="191214"/>
          </a:xfrm>
          <a:prstGeom prst="rect">
            <a:avLst/>
          </a:prstGeom>
          <a:noFill/>
          <a:ln/>
        </p:spPr>
        <p:txBody>
          <a:bodyPr wrap="none" lIns="0" tIns="0" rIns="0" bIns="0" rtlCol="0" anchor="t"/>
          <a:lstStyle/>
          <a:p>
            <a:pPr marL="342900" indent="-342900" algn="l">
              <a:lnSpc>
                <a:spcPts val="1500"/>
              </a:lnSpc>
              <a:buSzPct val="100000"/>
              <a:buChar char="•"/>
            </a:pPr>
            <a:r>
              <a:rPr lang="en-US" sz="1150" dirty="0">
                <a:solidFill>
                  <a:srgbClr val="67534F"/>
                </a:solidFill>
                <a:latin typeface="Montserrat" pitchFamily="34" charset="0"/>
                <a:ea typeface="Montserrat" pitchFamily="34" charset="-122"/>
                <a:cs typeface="Montserrat" pitchFamily="34" charset="-120"/>
              </a:rPr>
              <a:t>形狀特徵捕捉分佈異常</a:t>
            </a:r>
            <a:endParaRPr lang="en-US" sz="1150" dirty="0"/>
          </a:p>
        </p:txBody>
      </p:sp>
      <p:sp>
        <p:nvSpPr>
          <p:cNvPr id="6" name="Text 4"/>
          <p:cNvSpPr/>
          <p:nvPr/>
        </p:nvSpPr>
        <p:spPr>
          <a:xfrm>
            <a:off x="588407" y="2310170"/>
            <a:ext cx="5856684" cy="191214"/>
          </a:xfrm>
          <a:prstGeom prst="rect">
            <a:avLst/>
          </a:prstGeom>
          <a:noFill/>
          <a:ln/>
        </p:spPr>
        <p:txBody>
          <a:bodyPr wrap="none" lIns="0" tIns="0" rIns="0" bIns="0" rtlCol="0" anchor="t"/>
          <a:lstStyle/>
          <a:p>
            <a:pPr marL="342900" indent="-342900" algn="l">
              <a:lnSpc>
                <a:spcPts val="1500"/>
              </a:lnSpc>
              <a:buSzPct val="100000"/>
              <a:buChar char="•"/>
            </a:pPr>
            <a:r>
              <a:rPr lang="en-US" sz="1150" dirty="0">
                <a:solidFill>
                  <a:srgbClr val="67534F"/>
                </a:solidFill>
                <a:latin typeface="Montserrat" pitchFamily="34" charset="0"/>
                <a:ea typeface="Montserrat" pitchFamily="34" charset="-122"/>
                <a:cs typeface="Montserrat" pitchFamily="34" charset="-120"/>
              </a:rPr>
              <a:t>資訊理論量化不確定性</a:t>
            </a:r>
            <a:endParaRPr lang="en-US" sz="1150" dirty="0"/>
          </a:p>
        </p:txBody>
      </p:sp>
      <p:sp>
        <p:nvSpPr>
          <p:cNvPr id="7" name="Text 5"/>
          <p:cNvSpPr/>
          <p:nvPr/>
        </p:nvSpPr>
        <p:spPr>
          <a:xfrm>
            <a:off x="588407" y="2552819"/>
            <a:ext cx="5856684" cy="191214"/>
          </a:xfrm>
          <a:prstGeom prst="rect">
            <a:avLst/>
          </a:prstGeom>
          <a:noFill/>
          <a:ln/>
        </p:spPr>
        <p:txBody>
          <a:bodyPr wrap="none" lIns="0" tIns="0" rIns="0" bIns="0" rtlCol="0" anchor="t"/>
          <a:lstStyle/>
          <a:p>
            <a:pPr marL="342900" indent="-342900" algn="l">
              <a:lnSpc>
                <a:spcPts val="1500"/>
              </a:lnSpc>
              <a:buSzPct val="100000"/>
              <a:buChar char="•"/>
            </a:pPr>
            <a:r>
              <a:rPr lang="en-US" sz="1150" dirty="0">
                <a:solidFill>
                  <a:srgbClr val="67534F"/>
                </a:solidFill>
                <a:latin typeface="Montserrat" pitchFamily="34" charset="0"/>
                <a:ea typeface="Montserrat" pitchFamily="34" charset="-122"/>
                <a:cs typeface="Montserrat" pitchFamily="34" charset="-120"/>
              </a:rPr>
              <a:t>GMM建模多階段動態</a:t>
            </a:r>
            <a:endParaRPr lang="en-US" sz="1150" dirty="0"/>
          </a:p>
        </p:txBody>
      </p:sp>
      <p:sp>
        <p:nvSpPr>
          <p:cNvPr id="8" name="Text 6"/>
          <p:cNvSpPr/>
          <p:nvPr/>
        </p:nvSpPr>
        <p:spPr>
          <a:xfrm>
            <a:off x="588407" y="2795468"/>
            <a:ext cx="5856684" cy="191214"/>
          </a:xfrm>
          <a:prstGeom prst="rect">
            <a:avLst/>
          </a:prstGeom>
          <a:noFill/>
          <a:ln/>
        </p:spPr>
        <p:txBody>
          <a:bodyPr wrap="none" lIns="0" tIns="0" rIns="0" bIns="0" rtlCol="0" anchor="t"/>
          <a:lstStyle/>
          <a:p>
            <a:pPr marL="342900" indent="-342900" algn="l">
              <a:lnSpc>
                <a:spcPts val="1500"/>
              </a:lnSpc>
              <a:buSzPct val="100000"/>
              <a:buChar char="•"/>
            </a:pPr>
            <a:r>
              <a:rPr lang="en-US" sz="1150" dirty="0">
                <a:solidFill>
                  <a:srgbClr val="67534F"/>
                </a:solidFill>
                <a:latin typeface="Montserrat" pitchFamily="34" charset="0"/>
                <a:ea typeface="Montserrat" pitchFamily="34" charset="-122"/>
                <a:cs typeface="Montserrat" pitchFamily="34" charset="-120"/>
              </a:rPr>
              <a:t>自相關評估時序連貫性</a:t>
            </a:r>
            <a:endParaRPr lang="en-US" sz="1150" dirty="0"/>
          </a:p>
        </p:txBody>
      </p:sp>
      <p:sp>
        <p:nvSpPr>
          <p:cNvPr id="9" name="Text 7"/>
          <p:cNvSpPr/>
          <p:nvPr/>
        </p:nvSpPr>
        <p:spPr>
          <a:xfrm>
            <a:off x="588407" y="3038118"/>
            <a:ext cx="5856684" cy="191214"/>
          </a:xfrm>
          <a:prstGeom prst="rect">
            <a:avLst/>
          </a:prstGeom>
          <a:noFill/>
          <a:ln/>
        </p:spPr>
        <p:txBody>
          <a:bodyPr wrap="none" lIns="0" tIns="0" rIns="0" bIns="0" rtlCol="0" anchor="t"/>
          <a:lstStyle/>
          <a:p>
            <a:pPr marL="342900" indent="-342900" algn="l">
              <a:lnSpc>
                <a:spcPts val="1500"/>
              </a:lnSpc>
              <a:buSzPct val="100000"/>
              <a:buChar char="•"/>
            </a:pPr>
            <a:r>
              <a:rPr lang="en-US" sz="1150" dirty="0">
                <a:solidFill>
                  <a:srgbClr val="67534F"/>
                </a:solidFill>
                <a:latin typeface="Montserrat" pitchFamily="34" charset="0"/>
                <a:ea typeface="Montserrat" pitchFamily="34" charset="-122"/>
                <a:cs typeface="Montserrat" pitchFamily="34" charset="-120"/>
              </a:rPr>
              <a:t>極值理論提供穩健估計</a:t>
            </a:r>
            <a:endParaRPr lang="en-US" sz="1150" dirty="0"/>
          </a:p>
        </p:txBody>
      </p:sp>
      <p:pic>
        <p:nvPicPr>
          <p:cNvPr id="10" name="Image 0" descr="preencoded.png"/>
          <p:cNvPicPr>
            <a:picLocks noChangeAspect="1"/>
          </p:cNvPicPr>
          <p:nvPr/>
        </p:nvPicPr>
        <p:blipFill>
          <a:blip r:embed="rId3"/>
          <a:stretch>
            <a:fillRect/>
          </a:stretch>
        </p:blipFill>
        <p:spPr>
          <a:xfrm>
            <a:off x="6811566" y="1340525"/>
            <a:ext cx="7237928" cy="7237928"/>
          </a:xfrm>
          <a:prstGeom prst="rect">
            <a:avLst/>
          </a:prstGeom>
        </p:spPr>
      </p:pic>
      <p:sp>
        <p:nvSpPr>
          <p:cNvPr id="11" name="Text 8"/>
          <p:cNvSpPr/>
          <p:nvPr/>
        </p:nvSpPr>
        <p:spPr>
          <a:xfrm>
            <a:off x="588407" y="8909447"/>
            <a:ext cx="13453586" cy="191214"/>
          </a:xfrm>
          <a:prstGeom prst="rect">
            <a:avLst/>
          </a:prstGeom>
          <a:noFill/>
          <a:ln/>
        </p:spPr>
        <p:txBody>
          <a:bodyPr wrap="none" lIns="0" tIns="0" rIns="0" bIns="0" rtlCol="0" anchor="t"/>
          <a:lstStyle/>
          <a:p>
            <a:pPr marL="0" indent="0" algn="l">
              <a:lnSpc>
                <a:spcPts val="1500"/>
              </a:lnSpc>
              <a:buNone/>
            </a:pPr>
            <a:r>
              <a:rPr lang="en-US" sz="1150" dirty="0">
                <a:solidFill>
                  <a:srgbClr val="67534F"/>
                </a:solidFill>
                <a:latin typeface="Montserrat" pitchFamily="34" charset="0"/>
                <a:ea typeface="Montserrat" pitchFamily="34" charset="-122"/>
                <a:cs typeface="Montserrat" pitchFamily="34" charset="-120"/>
              </a:rPr>
              <a:t>這些指標互補而非重複,共同構建了一個</a:t>
            </a:r>
            <a:r>
              <a:rPr lang="en-US" sz="1150" dirty="0">
                <a:solidFill>
                  <a:srgbClr val="FF954F"/>
                </a:solidFill>
                <a:latin typeface="Montserrat" pitchFamily="34" charset="0"/>
                <a:ea typeface="Montserrat" pitchFamily="34" charset="-122"/>
                <a:cs typeface="Montserrat" pitchFamily="34" charset="-120"/>
              </a:rPr>
              <a:t>多維度、多層次的發音評估框架</a:t>
            </a:r>
            <a:r>
              <a:rPr lang="en-US" sz="1150" dirty="0">
                <a:solidFill>
                  <a:srgbClr val="67534F"/>
                </a:solidFill>
                <a:latin typeface="Montserrat" pitchFamily="34" charset="0"/>
                <a:ea typeface="Montserrat" pitchFamily="34" charset="-122"/>
                <a:cs typeface="Montserrat" pitchFamily="34" charset="-120"/>
              </a:rPr>
              <a:t>。</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634252"/>
            <a:ext cx="7001828"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Q2: 如何解釋指標反轉效應?</a:t>
            </a:r>
            <a:endParaRPr lang="en-US" sz="4450" dirty="0"/>
          </a:p>
        </p:txBody>
      </p:sp>
      <p:sp>
        <p:nvSpPr>
          <p:cNvPr id="3" name="Shape 1"/>
          <p:cNvSpPr/>
          <p:nvPr/>
        </p:nvSpPr>
        <p:spPr>
          <a:xfrm>
            <a:off x="793790" y="4572476"/>
            <a:ext cx="13042821" cy="22860"/>
          </a:xfrm>
          <a:prstGeom prst="roundRect">
            <a:avLst>
              <a:gd name="adj" fmla="val 364651"/>
            </a:avLst>
          </a:prstGeom>
          <a:solidFill>
            <a:srgbClr val="FFE0CC"/>
          </a:solidFill>
          <a:ln/>
        </p:spPr>
      </p:sp>
      <p:sp>
        <p:nvSpPr>
          <p:cNvPr id="4" name="Shape 2"/>
          <p:cNvSpPr/>
          <p:nvPr/>
        </p:nvSpPr>
        <p:spPr>
          <a:xfrm>
            <a:off x="3980974" y="3977164"/>
            <a:ext cx="22860" cy="595313"/>
          </a:xfrm>
          <a:prstGeom prst="roundRect">
            <a:avLst>
              <a:gd name="adj" fmla="val 364651"/>
            </a:avLst>
          </a:prstGeom>
          <a:solidFill>
            <a:srgbClr val="FFE0CC"/>
          </a:solidFill>
          <a:ln/>
        </p:spPr>
      </p:sp>
      <p:sp>
        <p:nvSpPr>
          <p:cNvPr id="5" name="Shape 3"/>
          <p:cNvSpPr/>
          <p:nvPr/>
        </p:nvSpPr>
        <p:spPr>
          <a:xfrm>
            <a:off x="3769162" y="4349234"/>
            <a:ext cx="446484" cy="446484"/>
          </a:xfrm>
          <a:prstGeom prst="roundRect">
            <a:avLst>
              <a:gd name="adj" fmla="val 18670"/>
            </a:avLst>
          </a:prstGeom>
          <a:solidFill>
            <a:srgbClr val="FFFFF4"/>
          </a:solidFill>
          <a:ln w="22860">
            <a:solidFill>
              <a:srgbClr val="FFE0CC"/>
            </a:solidFill>
            <a:prstDash val="solid"/>
          </a:ln>
        </p:spPr>
      </p:sp>
      <p:sp>
        <p:nvSpPr>
          <p:cNvPr id="6" name="Text 4"/>
          <p:cNvSpPr/>
          <p:nvPr/>
        </p:nvSpPr>
        <p:spPr>
          <a:xfrm>
            <a:off x="3821251" y="4349948"/>
            <a:ext cx="342305" cy="445056"/>
          </a:xfrm>
          <a:prstGeom prst="rect">
            <a:avLst/>
          </a:prstGeom>
          <a:noFill/>
          <a:ln/>
        </p:spPr>
        <p:txBody>
          <a:bodyPr wrap="none" lIns="0" tIns="0" rIns="0" bIns="0" rtlCol="0" anchor="t"/>
          <a:lstStyle/>
          <a:p>
            <a:pPr marL="0" indent="0" algn="ctr">
              <a:lnSpc>
                <a:spcPts val="2650"/>
              </a:lnSpc>
              <a:buNone/>
            </a:pPr>
            <a:r>
              <a:rPr lang="en-US" sz="2650" dirty="0">
                <a:solidFill>
                  <a:srgbClr val="67534F"/>
                </a:solidFill>
                <a:latin typeface="Marcellus" pitchFamily="34" charset="0"/>
                <a:ea typeface="Marcellus" pitchFamily="34" charset="-122"/>
                <a:cs typeface="Marcellus" pitchFamily="34" charset="-120"/>
              </a:rPr>
              <a:t>1</a:t>
            </a:r>
            <a:endParaRPr lang="en-US" sz="2650" dirty="0"/>
          </a:p>
        </p:txBody>
      </p:sp>
      <p:sp>
        <p:nvSpPr>
          <p:cNvPr id="7" name="Text 5"/>
          <p:cNvSpPr/>
          <p:nvPr/>
        </p:nvSpPr>
        <p:spPr>
          <a:xfrm>
            <a:off x="2565916" y="2772847"/>
            <a:ext cx="2852976" cy="370761"/>
          </a:xfrm>
          <a:prstGeom prst="rect">
            <a:avLst/>
          </a:prstGeom>
          <a:noFill/>
          <a:ln/>
        </p:spPr>
        <p:txBody>
          <a:bodyPr wrap="none" lIns="0" tIns="0" rIns="0" bIns="0" rtlCol="0" anchor="t"/>
          <a:lstStyle/>
          <a:p>
            <a:pPr marL="0" indent="0" algn="ctr">
              <a:lnSpc>
                <a:spcPts val="2900"/>
              </a:lnSpc>
              <a:buNone/>
            </a:pPr>
            <a:r>
              <a:rPr lang="en-US" sz="2200" dirty="0">
                <a:solidFill>
                  <a:srgbClr val="67534F"/>
                </a:solidFill>
                <a:latin typeface="Marcellus" pitchFamily="34" charset="0"/>
                <a:ea typeface="Marcellus" pitchFamily="34" charset="-122"/>
                <a:cs typeface="Marcellus" pitchFamily="34" charset="-120"/>
              </a:rPr>
              <a:t>數據稀疏階段</a:t>
            </a:r>
            <a:endParaRPr lang="en-US" sz="2200" dirty="0"/>
          </a:p>
        </p:txBody>
      </p:sp>
      <p:sp>
        <p:nvSpPr>
          <p:cNvPr id="8" name="Text 6"/>
          <p:cNvSpPr/>
          <p:nvPr/>
        </p:nvSpPr>
        <p:spPr>
          <a:xfrm>
            <a:off x="992148" y="3262670"/>
            <a:ext cx="6000631" cy="516017"/>
          </a:xfrm>
          <a:prstGeom prst="rect">
            <a:avLst/>
          </a:prstGeom>
          <a:noFill/>
          <a:ln/>
        </p:spPr>
        <p:txBody>
          <a:bodyPr wrap="square" lIns="0" tIns="0" rIns="0" bIns="0" rtlCol="0" anchor="t"/>
          <a:lstStyle/>
          <a:p>
            <a:pPr marL="0" indent="0" algn="ctr">
              <a:lnSpc>
                <a:spcPts val="2000"/>
              </a:lnSpc>
              <a:buNone/>
            </a:pPr>
            <a:r>
              <a:rPr lang="en-US" sz="1550" dirty="0">
                <a:solidFill>
                  <a:srgbClr val="67534F"/>
                </a:solidFill>
                <a:latin typeface="Montserrat" pitchFamily="34" charset="0"/>
                <a:ea typeface="Montserrat" pitchFamily="34" charset="-122"/>
                <a:cs typeface="Montserrat" pitchFamily="34" charset="-120"/>
              </a:rPr>
              <a:t>信號充滿雜訊時,分佈形狀提供穩健的異常檢測能力,不易受個別數值波動影響。</a:t>
            </a:r>
            <a:endParaRPr lang="en-US" sz="1550" dirty="0"/>
          </a:p>
        </p:txBody>
      </p:sp>
      <p:sp>
        <p:nvSpPr>
          <p:cNvPr id="9" name="Shape 7"/>
          <p:cNvSpPr/>
          <p:nvPr/>
        </p:nvSpPr>
        <p:spPr>
          <a:xfrm>
            <a:off x="7303651" y="4572476"/>
            <a:ext cx="22860" cy="595313"/>
          </a:xfrm>
          <a:prstGeom prst="roundRect">
            <a:avLst>
              <a:gd name="adj" fmla="val 364651"/>
            </a:avLst>
          </a:prstGeom>
          <a:solidFill>
            <a:srgbClr val="FFE0CC"/>
          </a:solidFill>
          <a:ln/>
        </p:spPr>
      </p:sp>
      <p:sp>
        <p:nvSpPr>
          <p:cNvPr id="10" name="Shape 8"/>
          <p:cNvSpPr/>
          <p:nvPr/>
        </p:nvSpPr>
        <p:spPr>
          <a:xfrm>
            <a:off x="7091839" y="4349234"/>
            <a:ext cx="446484" cy="446484"/>
          </a:xfrm>
          <a:prstGeom prst="roundRect">
            <a:avLst>
              <a:gd name="adj" fmla="val 18670"/>
            </a:avLst>
          </a:prstGeom>
          <a:solidFill>
            <a:srgbClr val="FFFFF4"/>
          </a:solidFill>
          <a:ln w="22860">
            <a:solidFill>
              <a:srgbClr val="FFE0CC"/>
            </a:solidFill>
            <a:prstDash val="solid"/>
          </a:ln>
        </p:spPr>
      </p:sp>
      <p:sp>
        <p:nvSpPr>
          <p:cNvPr id="11" name="Text 9"/>
          <p:cNvSpPr/>
          <p:nvPr/>
        </p:nvSpPr>
        <p:spPr>
          <a:xfrm>
            <a:off x="7143929" y="4349948"/>
            <a:ext cx="342305" cy="445056"/>
          </a:xfrm>
          <a:prstGeom prst="rect">
            <a:avLst/>
          </a:prstGeom>
          <a:noFill/>
          <a:ln/>
        </p:spPr>
        <p:txBody>
          <a:bodyPr wrap="none" lIns="0" tIns="0" rIns="0" bIns="0" rtlCol="0" anchor="t"/>
          <a:lstStyle/>
          <a:p>
            <a:pPr marL="0" indent="0" algn="ctr">
              <a:lnSpc>
                <a:spcPts val="2650"/>
              </a:lnSpc>
              <a:buNone/>
            </a:pPr>
            <a:r>
              <a:rPr lang="en-US" sz="2650" dirty="0">
                <a:solidFill>
                  <a:srgbClr val="67534F"/>
                </a:solidFill>
                <a:latin typeface="Marcellus" pitchFamily="34" charset="0"/>
                <a:ea typeface="Marcellus" pitchFamily="34" charset="-122"/>
                <a:cs typeface="Marcellus" pitchFamily="34" charset="-120"/>
              </a:rPr>
              <a:t>2</a:t>
            </a:r>
            <a:endParaRPr lang="en-US" sz="2650" dirty="0"/>
          </a:p>
        </p:txBody>
      </p:sp>
      <p:sp>
        <p:nvSpPr>
          <p:cNvPr id="12" name="Text 10"/>
          <p:cNvSpPr/>
          <p:nvPr/>
        </p:nvSpPr>
        <p:spPr>
          <a:xfrm>
            <a:off x="5888593" y="5366266"/>
            <a:ext cx="2852976" cy="370761"/>
          </a:xfrm>
          <a:prstGeom prst="rect">
            <a:avLst/>
          </a:prstGeom>
          <a:noFill/>
          <a:ln/>
        </p:spPr>
        <p:txBody>
          <a:bodyPr wrap="none" lIns="0" tIns="0" rIns="0" bIns="0" rtlCol="0" anchor="t"/>
          <a:lstStyle/>
          <a:p>
            <a:pPr marL="0" indent="0" algn="ctr">
              <a:lnSpc>
                <a:spcPts val="2900"/>
              </a:lnSpc>
              <a:buNone/>
            </a:pPr>
            <a:r>
              <a:rPr lang="en-US" sz="2200" dirty="0">
                <a:solidFill>
                  <a:srgbClr val="67534F"/>
                </a:solidFill>
                <a:latin typeface="Marcellus" pitchFamily="34" charset="0"/>
                <a:ea typeface="Marcellus" pitchFamily="34" charset="-122"/>
                <a:cs typeface="Marcellus" pitchFamily="34" charset="-120"/>
              </a:rPr>
              <a:t>轉折點</a:t>
            </a:r>
            <a:endParaRPr lang="en-US" sz="2200" dirty="0"/>
          </a:p>
        </p:txBody>
      </p:sp>
      <p:sp>
        <p:nvSpPr>
          <p:cNvPr id="13" name="Text 11"/>
          <p:cNvSpPr/>
          <p:nvPr/>
        </p:nvSpPr>
        <p:spPr>
          <a:xfrm>
            <a:off x="4314825" y="5856089"/>
            <a:ext cx="6000631" cy="258008"/>
          </a:xfrm>
          <a:prstGeom prst="rect">
            <a:avLst/>
          </a:prstGeom>
          <a:noFill/>
          <a:ln/>
        </p:spPr>
        <p:txBody>
          <a:bodyPr wrap="none" lIns="0" tIns="0" rIns="0" bIns="0" rtlCol="0" anchor="t"/>
          <a:lstStyle/>
          <a:p>
            <a:pPr marL="0" indent="0" algn="ctr">
              <a:lnSpc>
                <a:spcPts val="2000"/>
              </a:lnSpc>
              <a:buNone/>
            </a:pPr>
            <a:r>
              <a:rPr lang="en-US" sz="1550" dirty="0">
                <a:solidFill>
                  <a:srgbClr val="67534F"/>
                </a:solidFill>
                <a:latin typeface="Montserrat" pitchFamily="34" charset="0"/>
                <a:ea typeface="Montserrat" pitchFamily="34" charset="-122"/>
                <a:cs typeface="Montserrat" pitchFamily="34" charset="-120"/>
              </a:rPr>
              <a:t>隨著數據增加,模型判斷趨於穩定,直接的信心度量開始展現優勢。</a:t>
            </a:r>
            <a:endParaRPr lang="en-US" sz="1550" dirty="0"/>
          </a:p>
        </p:txBody>
      </p:sp>
      <p:sp>
        <p:nvSpPr>
          <p:cNvPr id="14" name="Shape 12"/>
          <p:cNvSpPr/>
          <p:nvPr/>
        </p:nvSpPr>
        <p:spPr>
          <a:xfrm>
            <a:off x="10626447" y="3977164"/>
            <a:ext cx="22860" cy="595313"/>
          </a:xfrm>
          <a:prstGeom prst="roundRect">
            <a:avLst>
              <a:gd name="adj" fmla="val 364651"/>
            </a:avLst>
          </a:prstGeom>
          <a:solidFill>
            <a:srgbClr val="FFE0CC"/>
          </a:solidFill>
          <a:ln/>
        </p:spPr>
      </p:sp>
      <p:sp>
        <p:nvSpPr>
          <p:cNvPr id="15" name="Shape 13"/>
          <p:cNvSpPr/>
          <p:nvPr/>
        </p:nvSpPr>
        <p:spPr>
          <a:xfrm>
            <a:off x="10414635" y="4349234"/>
            <a:ext cx="446484" cy="446484"/>
          </a:xfrm>
          <a:prstGeom prst="roundRect">
            <a:avLst>
              <a:gd name="adj" fmla="val 18670"/>
            </a:avLst>
          </a:prstGeom>
          <a:solidFill>
            <a:srgbClr val="FFFFF4"/>
          </a:solidFill>
          <a:ln w="22860">
            <a:solidFill>
              <a:srgbClr val="FFE0CC"/>
            </a:solidFill>
            <a:prstDash val="solid"/>
          </a:ln>
        </p:spPr>
      </p:sp>
      <p:sp>
        <p:nvSpPr>
          <p:cNvPr id="16" name="Text 14"/>
          <p:cNvSpPr/>
          <p:nvPr/>
        </p:nvSpPr>
        <p:spPr>
          <a:xfrm>
            <a:off x="10466725" y="4349948"/>
            <a:ext cx="342305" cy="445056"/>
          </a:xfrm>
          <a:prstGeom prst="rect">
            <a:avLst/>
          </a:prstGeom>
          <a:noFill/>
          <a:ln/>
        </p:spPr>
        <p:txBody>
          <a:bodyPr wrap="none" lIns="0" tIns="0" rIns="0" bIns="0" rtlCol="0" anchor="t"/>
          <a:lstStyle/>
          <a:p>
            <a:pPr marL="0" indent="0" algn="ctr">
              <a:lnSpc>
                <a:spcPts val="2650"/>
              </a:lnSpc>
              <a:buNone/>
            </a:pPr>
            <a:r>
              <a:rPr lang="en-US" sz="2650" dirty="0">
                <a:solidFill>
                  <a:srgbClr val="67534F"/>
                </a:solidFill>
                <a:latin typeface="Marcellus" pitchFamily="34" charset="0"/>
                <a:ea typeface="Marcellus" pitchFamily="34" charset="-122"/>
                <a:cs typeface="Marcellus" pitchFamily="34" charset="-120"/>
              </a:rPr>
              <a:t>3</a:t>
            </a:r>
            <a:endParaRPr lang="en-US" sz="2650" dirty="0"/>
          </a:p>
        </p:txBody>
      </p:sp>
      <p:sp>
        <p:nvSpPr>
          <p:cNvPr id="17" name="Text 15"/>
          <p:cNvSpPr/>
          <p:nvPr/>
        </p:nvSpPr>
        <p:spPr>
          <a:xfrm>
            <a:off x="9211389" y="2772847"/>
            <a:ext cx="2852976" cy="370761"/>
          </a:xfrm>
          <a:prstGeom prst="rect">
            <a:avLst/>
          </a:prstGeom>
          <a:noFill/>
          <a:ln/>
        </p:spPr>
        <p:txBody>
          <a:bodyPr wrap="none" lIns="0" tIns="0" rIns="0" bIns="0" rtlCol="0" anchor="t"/>
          <a:lstStyle/>
          <a:p>
            <a:pPr marL="0" indent="0" algn="ctr">
              <a:lnSpc>
                <a:spcPts val="2900"/>
              </a:lnSpc>
              <a:buNone/>
            </a:pPr>
            <a:r>
              <a:rPr lang="en-US" sz="2200" dirty="0">
                <a:solidFill>
                  <a:srgbClr val="67534F"/>
                </a:solidFill>
                <a:latin typeface="Marcellus" pitchFamily="34" charset="0"/>
                <a:ea typeface="Marcellus" pitchFamily="34" charset="-122"/>
                <a:cs typeface="Marcellus" pitchFamily="34" charset="-120"/>
              </a:rPr>
              <a:t>數據充足階段</a:t>
            </a:r>
            <a:endParaRPr lang="en-US" sz="2200" dirty="0"/>
          </a:p>
        </p:txBody>
      </p:sp>
      <p:sp>
        <p:nvSpPr>
          <p:cNvPr id="18" name="Text 16"/>
          <p:cNvSpPr/>
          <p:nvPr/>
        </p:nvSpPr>
        <p:spPr>
          <a:xfrm>
            <a:off x="7637502" y="3262670"/>
            <a:ext cx="6000750" cy="516017"/>
          </a:xfrm>
          <a:prstGeom prst="rect">
            <a:avLst/>
          </a:prstGeom>
          <a:noFill/>
          <a:ln/>
        </p:spPr>
        <p:txBody>
          <a:bodyPr wrap="square" lIns="0" tIns="0" rIns="0" bIns="0" rtlCol="0" anchor="t"/>
          <a:lstStyle/>
          <a:p>
            <a:pPr marL="0" indent="0" algn="ctr">
              <a:lnSpc>
                <a:spcPts val="2000"/>
              </a:lnSpc>
              <a:buNone/>
            </a:pPr>
            <a:r>
              <a:rPr lang="en-US" sz="1550" dirty="0">
                <a:solidFill>
                  <a:srgbClr val="67534F"/>
                </a:solidFill>
                <a:latin typeface="Montserrat" pitchFamily="34" charset="0"/>
                <a:ea typeface="Montserrat" pitchFamily="34" charset="-122"/>
                <a:cs typeface="Montserrat" pitchFamily="34" charset="-120"/>
              </a:rPr>
              <a:t>區分度與峰值強度等直接衡量模型信心的指標成為最有效的分類特徵。</a:t>
            </a:r>
            <a:endParaRPr lang="en-US" sz="1550" dirty="0"/>
          </a:p>
        </p:txBody>
      </p:sp>
      <p:sp>
        <p:nvSpPr>
          <p:cNvPr id="19" name="Text 17"/>
          <p:cNvSpPr/>
          <p:nvPr/>
        </p:nvSpPr>
        <p:spPr>
          <a:xfrm>
            <a:off x="793790" y="6337340"/>
            <a:ext cx="13042821"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這種反轉揭示了</a:t>
            </a:r>
            <a:r>
              <a:rPr lang="en-US" sz="1550" dirty="0">
                <a:solidFill>
                  <a:srgbClr val="67534F"/>
                </a:solidFill>
                <a:highlight>
                  <a:srgbClr val="FF954F"/>
                </a:highlight>
                <a:latin typeface="Montserrat" pitchFamily="34" charset="0"/>
                <a:ea typeface="Montserrat" pitchFamily="34" charset="-122"/>
                <a:cs typeface="Montserrat" pitchFamily="34" charset="-120"/>
              </a:rPr>
              <a:t>統計穩健性與判別能力之間的權衡關係</a:t>
            </a:r>
            <a:r>
              <a:rPr lang="en-US" sz="1550" dirty="0">
                <a:solidFill>
                  <a:srgbClr val="67534F"/>
                </a:solidFill>
                <a:latin typeface="Montserrat" pitchFamily="34" charset="0"/>
                <a:ea typeface="Montserrat" pitchFamily="34" charset="-122"/>
                <a:cs typeface="Montserrat" pitchFamily="34" charset="-120"/>
              </a:rPr>
              <a:t>。</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429828"/>
            <a:ext cx="8126730"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Q3: 這些指標的計算複雜度如何?</a:t>
            </a:r>
            <a:endParaRPr lang="en-US" sz="4450" dirty="0"/>
          </a:p>
        </p:txBody>
      </p:sp>
      <p:sp>
        <p:nvSpPr>
          <p:cNvPr id="3" name="Text 1"/>
          <p:cNvSpPr/>
          <p:nvPr/>
        </p:nvSpPr>
        <p:spPr>
          <a:xfrm>
            <a:off x="793790" y="3667601"/>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67534F"/>
                </a:solidFill>
                <a:latin typeface="Marcellus" pitchFamily="34" charset="0"/>
                <a:ea typeface="Marcellus" pitchFamily="34" charset="-122"/>
                <a:cs typeface="Marcellus" pitchFamily="34" charset="-120"/>
              </a:rPr>
              <a:t>O(n)</a:t>
            </a:r>
            <a:endParaRPr lang="en-US" sz="5150" dirty="0"/>
          </a:p>
        </p:txBody>
      </p:sp>
      <p:sp>
        <p:nvSpPr>
          <p:cNvPr id="4" name="Text 2"/>
          <p:cNvSpPr/>
          <p:nvPr/>
        </p:nvSpPr>
        <p:spPr>
          <a:xfrm>
            <a:off x="1458397" y="4570571"/>
            <a:ext cx="2852976" cy="370761"/>
          </a:xfrm>
          <a:prstGeom prst="rect">
            <a:avLst/>
          </a:prstGeom>
          <a:noFill/>
          <a:ln/>
        </p:spPr>
        <p:txBody>
          <a:bodyPr wrap="none" lIns="0" tIns="0" rIns="0" bIns="0" rtlCol="0" anchor="t"/>
          <a:lstStyle/>
          <a:p>
            <a:pPr marL="0" indent="0" algn="ctr">
              <a:lnSpc>
                <a:spcPts val="2900"/>
              </a:lnSpc>
              <a:buNone/>
            </a:pPr>
            <a:r>
              <a:rPr lang="en-US" sz="2200" dirty="0">
                <a:solidFill>
                  <a:srgbClr val="67534F"/>
                </a:solidFill>
                <a:latin typeface="Marcellus" pitchFamily="34" charset="0"/>
                <a:ea typeface="Marcellus" pitchFamily="34" charset="-122"/>
                <a:cs typeface="Marcellus" pitchFamily="34" charset="-120"/>
              </a:rPr>
              <a:t>基本統計量</a:t>
            </a:r>
            <a:endParaRPr lang="en-US" sz="2200" dirty="0"/>
          </a:p>
        </p:txBody>
      </p:sp>
      <p:sp>
        <p:nvSpPr>
          <p:cNvPr id="5" name="Text 3"/>
          <p:cNvSpPr/>
          <p:nvPr/>
        </p:nvSpPr>
        <p:spPr>
          <a:xfrm>
            <a:off x="793790" y="5060394"/>
            <a:ext cx="4182189" cy="258008"/>
          </a:xfrm>
          <a:prstGeom prst="rect">
            <a:avLst/>
          </a:prstGeom>
          <a:noFill/>
          <a:ln/>
        </p:spPr>
        <p:txBody>
          <a:bodyPr wrap="none" lIns="0" tIns="0" rIns="0" bIns="0" rtlCol="0" anchor="t"/>
          <a:lstStyle/>
          <a:p>
            <a:pPr marL="0" indent="0" algn="ctr">
              <a:lnSpc>
                <a:spcPts val="2000"/>
              </a:lnSpc>
              <a:buNone/>
            </a:pPr>
            <a:r>
              <a:rPr lang="en-US" sz="1550" dirty="0">
                <a:solidFill>
                  <a:srgbClr val="67534F"/>
                </a:solidFill>
                <a:latin typeface="Montserrat" pitchFamily="34" charset="0"/>
                <a:ea typeface="Montserrat" pitchFamily="34" charset="-122"/>
                <a:cs typeface="Montserrat" pitchFamily="34" charset="-120"/>
              </a:rPr>
              <a:t>偏度、峰度、熵等可在單次遍歷中計算</a:t>
            </a:r>
            <a:endParaRPr lang="en-US" sz="1550" dirty="0"/>
          </a:p>
        </p:txBody>
      </p:sp>
      <p:sp>
        <p:nvSpPr>
          <p:cNvPr id="6" name="Text 4"/>
          <p:cNvSpPr/>
          <p:nvPr/>
        </p:nvSpPr>
        <p:spPr>
          <a:xfrm>
            <a:off x="5223986" y="3667601"/>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67534F"/>
                </a:solidFill>
                <a:latin typeface="Marcellus" pitchFamily="34" charset="0"/>
                <a:ea typeface="Marcellus" pitchFamily="34" charset="-122"/>
                <a:cs typeface="Marcellus" pitchFamily="34" charset="-120"/>
              </a:rPr>
              <a:t>O(nk)</a:t>
            </a:r>
            <a:endParaRPr lang="en-US" sz="5150" dirty="0"/>
          </a:p>
        </p:txBody>
      </p:sp>
      <p:sp>
        <p:nvSpPr>
          <p:cNvPr id="7" name="Text 5"/>
          <p:cNvSpPr/>
          <p:nvPr/>
        </p:nvSpPr>
        <p:spPr>
          <a:xfrm>
            <a:off x="5888593" y="4570571"/>
            <a:ext cx="2852976" cy="370761"/>
          </a:xfrm>
          <a:prstGeom prst="rect">
            <a:avLst/>
          </a:prstGeom>
          <a:noFill/>
          <a:ln/>
        </p:spPr>
        <p:txBody>
          <a:bodyPr wrap="none" lIns="0" tIns="0" rIns="0" bIns="0" rtlCol="0" anchor="t"/>
          <a:lstStyle/>
          <a:p>
            <a:pPr marL="0" indent="0" algn="ctr">
              <a:lnSpc>
                <a:spcPts val="2900"/>
              </a:lnSpc>
              <a:buNone/>
            </a:pPr>
            <a:r>
              <a:rPr lang="en-US" sz="2200" dirty="0">
                <a:solidFill>
                  <a:srgbClr val="67534F"/>
                </a:solidFill>
                <a:latin typeface="Marcellus" pitchFamily="34" charset="0"/>
                <a:ea typeface="Marcellus" pitchFamily="34" charset="-122"/>
                <a:cs typeface="Marcellus" pitchFamily="34" charset="-120"/>
              </a:rPr>
              <a:t>GMM擬合</a:t>
            </a:r>
            <a:endParaRPr lang="en-US" sz="2200" dirty="0"/>
          </a:p>
        </p:txBody>
      </p:sp>
      <p:sp>
        <p:nvSpPr>
          <p:cNvPr id="8" name="Text 6"/>
          <p:cNvSpPr/>
          <p:nvPr/>
        </p:nvSpPr>
        <p:spPr>
          <a:xfrm>
            <a:off x="5223986" y="5060394"/>
            <a:ext cx="4182308" cy="258008"/>
          </a:xfrm>
          <a:prstGeom prst="rect">
            <a:avLst/>
          </a:prstGeom>
          <a:noFill/>
          <a:ln/>
        </p:spPr>
        <p:txBody>
          <a:bodyPr wrap="none" lIns="0" tIns="0" rIns="0" bIns="0" rtlCol="0" anchor="t"/>
          <a:lstStyle/>
          <a:p>
            <a:pPr marL="0" indent="0" algn="ctr">
              <a:lnSpc>
                <a:spcPts val="2000"/>
              </a:lnSpc>
              <a:buNone/>
            </a:pPr>
            <a:r>
              <a:rPr lang="en-US" sz="1550" dirty="0">
                <a:solidFill>
                  <a:srgbClr val="67534F"/>
                </a:solidFill>
                <a:latin typeface="Montserrat" pitchFamily="34" charset="0"/>
                <a:ea typeface="Montserrat" pitchFamily="34" charset="-122"/>
                <a:cs typeface="Montserrat" pitchFamily="34" charset="-120"/>
              </a:rPr>
              <a:t>需要迭代優化,但k值通常很小(2-5)</a:t>
            </a:r>
            <a:endParaRPr lang="en-US" sz="1550" dirty="0"/>
          </a:p>
        </p:txBody>
      </p:sp>
      <p:sp>
        <p:nvSpPr>
          <p:cNvPr id="9" name="Text 7"/>
          <p:cNvSpPr/>
          <p:nvPr/>
        </p:nvSpPr>
        <p:spPr>
          <a:xfrm>
            <a:off x="9654302" y="3667601"/>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67534F"/>
                </a:solidFill>
                <a:latin typeface="Marcellus" pitchFamily="34" charset="0"/>
                <a:ea typeface="Marcellus" pitchFamily="34" charset="-122"/>
                <a:cs typeface="Marcellus" pitchFamily="34" charset="-120"/>
              </a:rPr>
              <a:t>O(n)</a:t>
            </a:r>
            <a:endParaRPr lang="en-US" sz="5150" dirty="0"/>
          </a:p>
        </p:txBody>
      </p:sp>
      <p:sp>
        <p:nvSpPr>
          <p:cNvPr id="10" name="Text 8"/>
          <p:cNvSpPr/>
          <p:nvPr/>
        </p:nvSpPr>
        <p:spPr>
          <a:xfrm>
            <a:off x="10318909" y="4570571"/>
            <a:ext cx="2852976" cy="370761"/>
          </a:xfrm>
          <a:prstGeom prst="rect">
            <a:avLst/>
          </a:prstGeom>
          <a:noFill/>
          <a:ln/>
        </p:spPr>
        <p:txBody>
          <a:bodyPr wrap="none" lIns="0" tIns="0" rIns="0" bIns="0" rtlCol="0" anchor="t"/>
          <a:lstStyle/>
          <a:p>
            <a:pPr marL="0" indent="0" algn="ctr">
              <a:lnSpc>
                <a:spcPts val="2900"/>
              </a:lnSpc>
              <a:buNone/>
            </a:pPr>
            <a:r>
              <a:rPr lang="en-US" sz="2200" dirty="0">
                <a:solidFill>
                  <a:srgbClr val="67534F"/>
                </a:solidFill>
                <a:latin typeface="Marcellus" pitchFamily="34" charset="0"/>
                <a:ea typeface="Marcellus" pitchFamily="34" charset="-122"/>
                <a:cs typeface="Marcellus" pitchFamily="34" charset="-120"/>
              </a:rPr>
              <a:t>自相關</a:t>
            </a:r>
            <a:endParaRPr lang="en-US" sz="2200" dirty="0"/>
          </a:p>
        </p:txBody>
      </p:sp>
      <p:sp>
        <p:nvSpPr>
          <p:cNvPr id="11" name="Text 9"/>
          <p:cNvSpPr/>
          <p:nvPr/>
        </p:nvSpPr>
        <p:spPr>
          <a:xfrm>
            <a:off x="9654302" y="5060394"/>
            <a:ext cx="4182308" cy="258008"/>
          </a:xfrm>
          <a:prstGeom prst="rect">
            <a:avLst/>
          </a:prstGeom>
          <a:noFill/>
          <a:ln/>
        </p:spPr>
        <p:txBody>
          <a:bodyPr wrap="none" lIns="0" tIns="0" rIns="0" bIns="0" rtlCol="0" anchor="t"/>
          <a:lstStyle/>
          <a:p>
            <a:pPr marL="0" indent="0" algn="ctr">
              <a:lnSpc>
                <a:spcPts val="2000"/>
              </a:lnSpc>
              <a:buNone/>
            </a:pPr>
            <a:r>
              <a:rPr lang="en-US" sz="1550" dirty="0">
                <a:solidFill>
                  <a:srgbClr val="67534F"/>
                </a:solidFill>
                <a:latin typeface="Montserrat" pitchFamily="34" charset="0"/>
                <a:ea typeface="Montserrat" pitchFamily="34" charset="-122"/>
                <a:cs typeface="Montserrat" pitchFamily="34" charset="-120"/>
              </a:rPr>
              <a:t>線性時間複雜度,計算高效</a:t>
            </a:r>
            <a:endParaRPr lang="en-US" sz="1550" dirty="0"/>
          </a:p>
        </p:txBody>
      </p:sp>
      <p:sp>
        <p:nvSpPr>
          <p:cNvPr id="12" name="Text 10"/>
          <p:cNvSpPr/>
          <p:nvPr/>
        </p:nvSpPr>
        <p:spPr>
          <a:xfrm>
            <a:off x="793790" y="5541645"/>
            <a:ext cx="13042821"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所有指標都可在實時系統中高效計算,不會成為CAPT系統的性能瓶頸。相較於深度神經網路的推理時間,這些統計計算的開銷可忽略不計。</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408748"/>
            <a:ext cx="7866221"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Q4: 如何應用於實際CAPT系統?</a:t>
            </a:r>
            <a:endParaRPr lang="en-US" sz="4450" dirty="0"/>
          </a:p>
        </p:txBody>
      </p:sp>
      <p:sp>
        <p:nvSpPr>
          <p:cNvPr id="3" name="Shape 1"/>
          <p:cNvSpPr/>
          <p:nvPr/>
        </p:nvSpPr>
        <p:spPr>
          <a:xfrm>
            <a:off x="1091446" y="3043476"/>
            <a:ext cx="6124456" cy="198358"/>
          </a:xfrm>
          <a:prstGeom prst="roundRect">
            <a:avLst>
              <a:gd name="adj" fmla="val 42025"/>
            </a:avLst>
          </a:prstGeom>
          <a:solidFill>
            <a:srgbClr val="FFFFF4"/>
          </a:solidFill>
          <a:ln w="22860">
            <a:solidFill>
              <a:srgbClr val="FFE0CC"/>
            </a:solidFill>
            <a:prstDash val="solid"/>
          </a:ln>
        </p:spPr>
      </p:sp>
      <p:sp>
        <p:nvSpPr>
          <p:cNvPr id="4" name="Shape 2"/>
          <p:cNvSpPr/>
          <p:nvPr/>
        </p:nvSpPr>
        <p:spPr>
          <a:xfrm>
            <a:off x="793790" y="2844998"/>
            <a:ext cx="595313" cy="595313"/>
          </a:xfrm>
          <a:prstGeom prst="roundRect">
            <a:avLst>
              <a:gd name="adj" fmla="val 76800"/>
            </a:avLst>
          </a:prstGeom>
          <a:solidFill>
            <a:srgbClr val="FFFFF4"/>
          </a:solidFill>
          <a:ln w="22860">
            <a:solidFill>
              <a:srgbClr val="FFE0CC"/>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618" y="2993827"/>
            <a:ext cx="297656" cy="297656"/>
          </a:xfrm>
          <a:prstGeom prst="rect">
            <a:avLst/>
          </a:prstGeom>
        </p:spPr>
      </p:pic>
      <p:sp>
        <p:nvSpPr>
          <p:cNvPr id="6" name="Text 3"/>
          <p:cNvSpPr/>
          <p:nvPr/>
        </p:nvSpPr>
        <p:spPr>
          <a:xfrm>
            <a:off x="992148" y="3638669"/>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語音輸入</a:t>
            </a:r>
            <a:endParaRPr lang="en-US" sz="2200" dirty="0"/>
          </a:p>
        </p:txBody>
      </p:sp>
      <p:sp>
        <p:nvSpPr>
          <p:cNvPr id="7" name="Text 4"/>
          <p:cNvSpPr/>
          <p:nvPr/>
        </p:nvSpPr>
        <p:spPr>
          <a:xfrm>
            <a:off x="992148" y="4128492"/>
            <a:ext cx="6025515"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學習者發音被聲學模型處理,產生逐幀Logit序列</a:t>
            </a:r>
            <a:endParaRPr lang="en-US" sz="1550" dirty="0"/>
          </a:p>
        </p:txBody>
      </p:sp>
      <p:sp>
        <p:nvSpPr>
          <p:cNvPr id="8" name="Shape 5"/>
          <p:cNvSpPr/>
          <p:nvPr/>
        </p:nvSpPr>
        <p:spPr>
          <a:xfrm>
            <a:off x="7712035" y="2745819"/>
            <a:ext cx="6124456" cy="198358"/>
          </a:xfrm>
          <a:prstGeom prst="roundRect">
            <a:avLst>
              <a:gd name="adj" fmla="val 42025"/>
            </a:avLst>
          </a:prstGeom>
          <a:solidFill>
            <a:srgbClr val="FFFFF4"/>
          </a:solidFill>
          <a:ln w="22860">
            <a:solidFill>
              <a:srgbClr val="FFE0CC"/>
            </a:solidFill>
            <a:prstDash val="solid"/>
          </a:ln>
        </p:spPr>
      </p:sp>
      <p:sp>
        <p:nvSpPr>
          <p:cNvPr id="9" name="Shape 6"/>
          <p:cNvSpPr/>
          <p:nvPr/>
        </p:nvSpPr>
        <p:spPr>
          <a:xfrm>
            <a:off x="7414379" y="2547342"/>
            <a:ext cx="595313" cy="595313"/>
          </a:xfrm>
          <a:prstGeom prst="roundRect">
            <a:avLst>
              <a:gd name="adj" fmla="val 76800"/>
            </a:avLst>
          </a:prstGeom>
          <a:solidFill>
            <a:srgbClr val="FFFFF4"/>
          </a:solidFill>
          <a:ln w="22860">
            <a:solidFill>
              <a:srgbClr val="FFE0CC"/>
            </a:solidFill>
            <a:prstDash val="solid"/>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3207" y="2696170"/>
            <a:ext cx="297656" cy="297656"/>
          </a:xfrm>
          <a:prstGeom prst="rect">
            <a:avLst/>
          </a:prstGeom>
        </p:spPr>
      </p:pic>
      <p:sp>
        <p:nvSpPr>
          <p:cNvPr id="11" name="Text 7"/>
          <p:cNvSpPr/>
          <p:nvPr/>
        </p:nvSpPr>
        <p:spPr>
          <a:xfrm>
            <a:off x="7612737" y="3341013"/>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特徵提取</a:t>
            </a:r>
            <a:endParaRPr lang="en-US" sz="2200" dirty="0"/>
          </a:p>
        </p:txBody>
      </p:sp>
      <p:sp>
        <p:nvSpPr>
          <p:cNvPr id="12" name="Text 8"/>
          <p:cNvSpPr/>
          <p:nvPr/>
        </p:nvSpPr>
        <p:spPr>
          <a:xfrm>
            <a:off x="7612737" y="3830836"/>
            <a:ext cx="6025515"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根據數據規模選擇適當指標組合進行計算</a:t>
            </a:r>
            <a:endParaRPr lang="en-US" sz="1550" dirty="0"/>
          </a:p>
        </p:txBody>
      </p:sp>
      <p:sp>
        <p:nvSpPr>
          <p:cNvPr id="13" name="Shape 9"/>
          <p:cNvSpPr/>
          <p:nvPr/>
        </p:nvSpPr>
        <p:spPr>
          <a:xfrm>
            <a:off x="1091446" y="5279350"/>
            <a:ext cx="6124456" cy="198358"/>
          </a:xfrm>
          <a:prstGeom prst="roundRect">
            <a:avLst>
              <a:gd name="adj" fmla="val 42025"/>
            </a:avLst>
          </a:prstGeom>
          <a:solidFill>
            <a:srgbClr val="FFFFF4"/>
          </a:solidFill>
          <a:ln w="22860">
            <a:solidFill>
              <a:srgbClr val="FFE0CC"/>
            </a:solidFill>
            <a:prstDash val="solid"/>
          </a:ln>
        </p:spPr>
      </p:sp>
      <p:sp>
        <p:nvSpPr>
          <p:cNvPr id="14" name="Shape 10"/>
          <p:cNvSpPr/>
          <p:nvPr/>
        </p:nvSpPr>
        <p:spPr>
          <a:xfrm>
            <a:off x="793790" y="5080873"/>
            <a:ext cx="595313" cy="595313"/>
          </a:xfrm>
          <a:prstGeom prst="roundRect">
            <a:avLst>
              <a:gd name="adj" fmla="val 76800"/>
            </a:avLst>
          </a:prstGeom>
          <a:solidFill>
            <a:srgbClr val="FFFFF4"/>
          </a:solidFill>
          <a:ln w="22860">
            <a:solidFill>
              <a:srgbClr val="FFE0CC"/>
            </a:solidFill>
            <a:prstDash val="solid"/>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618" y="5229701"/>
            <a:ext cx="297656" cy="297656"/>
          </a:xfrm>
          <a:prstGeom prst="rect">
            <a:avLst/>
          </a:prstGeom>
        </p:spPr>
      </p:pic>
      <p:sp>
        <p:nvSpPr>
          <p:cNvPr id="16" name="Text 11"/>
          <p:cNvSpPr/>
          <p:nvPr/>
        </p:nvSpPr>
        <p:spPr>
          <a:xfrm>
            <a:off x="992148" y="5874544"/>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融合判斷</a:t>
            </a:r>
            <a:endParaRPr lang="en-US" sz="2200" dirty="0"/>
          </a:p>
        </p:txBody>
      </p:sp>
      <p:sp>
        <p:nvSpPr>
          <p:cNvPr id="17" name="Text 12"/>
          <p:cNvSpPr/>
          <p:nvPr/>
        </p:nvSpPr>
        <p:spPr>
          <a:xfrm>
            <a:off x="992148" y="6364367"/>
            <a:ext cx="6025515"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整合多個指標進行綜合評估,提供細緻的發音反饋</a:t>
            </a:r>
            <a:endParaRPr lang="en-US" sz="1550" dirty="0"/>
          </a:p>
        </p:txBody>
      </p:sp>
      <p:sp>
        <p:nvSpPr>
          <p:cNvPr id="18" name="Shape 13"/>
          <p:cNvSpPr/>
          <p:nvPr/>
        </p:nvSpPr>
        <p:spPr>
          <a:xfrm>
            <a:off x="7712035" y="4981694"/>
            <a:ext cx="6124456" cy="198358"/>
          </a:xfrm>
          <a:prstGeom prst="roundRect">
            <a:avLst>
              <a:gd name="adj" fmla="val 42025"/>
            </a:avLst>
          </a:prstGeom>
          <a:solidFill>
            <a:srgbClr val="FFFFF4"/>
          </a:solidFill>
          <a:ln w="22860">
            <a:solidFill>
              <a:srgbClr val="FFE0CC"/>
            </a:solidFill>
            <a:prstDash val="solid"/>
          </a:ln>
        </p:spPr>
      </p:sp>
      <p:sp>
        <p:nvSpPr>
          <p:cNvPr id="19" name="Shape 14"/>
          <p:cNvSpPr/>
          <p:nvPr/>
        </p:nvSpPr>
        <p:spPr>
          <a:xfrm>
            <a:off x="7414379" y="4783217"/>
            <a:ext cx="595313" cy="595313"/>
          </a:xfrm>
          <a:prstGeom prst="roundRect">
            <a:avLst>
              <a:gd name="adj" fmla="val 76800"/>
            </a:avLst>
          </a:prstGeom>
          <a:solidFill>
            <a:srgbClr val="FFFFF4"/>
          </a:solidFill>
          <a:ln w="22860">
            <a:solidFill>
              <a:srgbClr val="FFE0CC"/>
            </a:solidFill>
            <a:prstDash val="solid"/>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63207" y="4932045"/>
            <a:ext cx="297656" cy="297656"/>
          </a:xfrm>
          <a:prstGeom prst="rect">
            <a:avLst/>
          </a:prstGeom>
        </p:spPr>
      </p:pic>
      <p:sp>
        <p:nvSpPr>
          <p:cNvPr id="21" name="Text 15"/>
          <p:cNvSpPr/>
          <p:nvPr/>
        </p:nvSpPr>
        <p:spPr>
          <a:xfrm>
            <a:off x="7612737" y="5576888"/>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個性化回饋</a:t>
            </a:r>
            <a:endParaRPr lang="en-US" sz="2200" dirty="0"/>
          </a:p>
        </p:txBody>
      </p:sp>
      <p:sp>
        <p:nvSpPr>
          <p:cNvPr id="22" name="Text 16"/>
          <p:cNvSpPr/>
          <p:nvPr/>
        </p:nvSpPr>
        <p:spPr>
          <a:xfrm>
            <a:off x="7612737" y="6066711"/>
            <a:ext cx="6025515"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根據不同指標的異常模式,提供針對性的改進建議</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789628"/>
            <a:ext cx="6165771"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Q5: 未來研究方向與展望</a:t>
            </a:r>
            <a:endParaRPr lang="en-US" sz="4450" dirty="0"/>
          </a:p>
        </p:txBody>
      </p:sp>
      <p:sp>
        <p:nvSpPr>
          <p:cNvPr id="4" name="Shape 1"/>
          <p:cNvSpPr/>
          <p:nvPr/>
        </p:nvSpPr>
        <p:spPr>
          <a:xfrm>
            <a:off x="6280190" y="2829044"/>
            <a:ext cx="3679031" cy="1964293"/>
          </a:xfrm>
          <a:prstGeom prst="roundRect">
            <a:avLst>
              <a:gd name="adj" fmla="val 4244"/>
            </a:avLst>
          </a:prstGeom>
          <a:solidFill>
            <a:srgbClr val="FFFFF4"/>
          </a:solidFill>
          <a:ln w="22860">
            <a:solidFill>
              <a:srgbClr val="FFE0CC"/>
            </a:solidFill>
            <a:prstDash val="solid"/>
          </a:ln>
        </p:spPr>
      </p:sp>
      <p:sp>
        <p:nvSpPr>
          <p:cNvPr id="5" name="Text 2"/>
          <p:cNvSpPr/>
          <p:nvPr/>
        </p:nvSpPr>
        <p:spPr>
          <a:xfrm>
            <a:off x="6501408" y="3050262"/>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特徵融合建模</a:t>
            </a:r>
            <a:endParaRPr lang="en-US" sz="2200" dirty="0"/>
          </a:p>
        </p:txBody>
      </p:sp>
      <p:sp>
        <p:nvSpPr>
          <p:cNvPr id="6" name="Text 3"/>
          <p:cNvSpPr/>
          <p:nvPr/>
        </p:nvSpPr>
        <p:spPr>
          <a:xfrm>
            <a:off x="6501408" y="3540085"/>
            <a:ext cx="3236595" cy="1032034"/>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將mean_logit_margin、evt_k3、kl_to_onehot等頂尖指標融合,預期多維度綜合判斷將顯著超越單一特徵。</a:t>
            </a:r>
            <a:endParaRPr lang="en-US" sz="1550" dirty="0"/>
          </a:p>
        </p:txBody>
      </p:sp>
      <p:sp>
        <p:nvSpPr>
          <p:cNvPr id="7" name="Shape 4"/>
          <p:cNvSpPr/>
          <p:nvPr/>
        </p:nvSpPr>
        <p:spPr>
          <a:xfrm>
            <a:off x="10157579" y="2829044"/>
            <a:ext cx="3679031" cy="1964293"/>
          </a:xfrm>
          <a:prstGeom prst="roundRect">
            <a:avLst>
              <a:gd name="adj" fmla="val 4244"/>
            </a:avLst>
          </a:prstGeom>
          <a:solidFill>
            <a:srgbClr val="FFFFF4"/>
          </a:solidFill>
          <a:ln w="22860">
            <a:solidFill>
              <a:srgbClr val="FFE0CC"/>
            </a:solidFill>
            <a:prstDash val="solid"/>
          </a:ln>
        </p:spPr>
      </p:sp>
      <p:sp>
        <p:nvSpPr>
          <p:cNvPr id="8" name="Text 5"/>
          <p:cNvSpPr/>
          <p:nvPr/>
        </p:nvSpPr>
        <p:spPr>
          <a:xfrm>
            <a:off x="10378797" y="3050262"/>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數據規模深入探討</a:t>
            </a:r>
            <a:endParaRPr lang="en-US" sz="2200" dirty="0"/>
          </a:p>
        </p:txBody>
      </p:sp>
      <p:sp>
        <p:nvSpPr>
          <p:cNvPr id="9" name="Text 6"/>
          <p:cNvSpPr/>
          <p:nvPr/>
        </p:nvSpPr>
        <p:spPr>
          <a:xfrm>
            <a:off x="10378797" y="3540085"/>
            <a:ext cx="3236595" cy="774025"/>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探討形狀指標與區分度指標發生性能交叉的數據量級,提供自適應特徵選擇策略。</a:t>
            </a:r>
            <a:endParaRPr lang="en-US" sz="1550" dirty="0"/>
          </a:p>
        </p:txBody>
      </p:sp>
      <p:sp>
        <p:nvSpPr>
          <p:cNvPr id="10" name="Shape 7"/>
          <p:cNvSpPr/>
          <p:nvPr/>
        </p:nvSpPr>
        <p:spPr>
          <a:xfrm>
            <a:off x="6280190" y="4991695"/>
            <a:ext cx="7556421" cy="1448276"/>
          </a:xfrm>
          <a:prstGeom prst="roundRect">
            <a:avLst>
              <a:gd name="adj" fmla="val 5756"/>
            </a:avLst>
          </a:prstGeom>
          <a:solidFill>
            <a:srgbClr val="FFFFF4"/>
          </a:solidFill>
          <a:ln w="22860">
            <a:solidFill>
              <a:srgbClr val="FFE0CC"/>
            </a:solidFill>
            <a:prstDash val="solid"/>
          </a:ln>
        </p:spPr>
      </p:sp>
      <p:sp>
        <p:nvSpPr>
          <p:cNvPr id="11" name="Text 8"/>
          <p:cNvSpPr/>
          <p:nvPr/>
        </p:nvSpPr>
        <p:spPr>
          <a:xfrm>
            <a:off x="6501408" y="5212913"/>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泛化性驗證</a:t>
            </a:r>
            <a:endParaRPr lang="en-US" sz="2200" dirty="0"/>
          </a:p>
        </p:txBody>
      </p:sp>
      <p:sp>
        <p:nvSpPr>
          <p:cNvPr id="12" name="Text 9"/>
          <p:cNvSpPr/>
          <p:nvPr/>
        </p:nvSpPr>
        <p:spPr>
          <a:xfrm>
            <a:off x="6501408" y="5702737"/>
            <a:ext cx="7113984"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應用於不同聲學模型架構(如Whisper)或不同母語背景學習者,驗證結論的普適性。</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22302"/>
            <a:ext cx="8692277"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研究背景:發音評估的機率飽和問題</a:t>
            </a:r>
            <a:endParaRPr lang="en-US" sz="4450" dirty="0"/>
          </a:p>
        </p:txBody>
      </p:sp>
      <p:sp>
        <p:nvSpPr>
          <p:cNvPr id="3" name="Text 1"/>
          <p:cNvSpPr/>
          <p:nvPr/>
        </p:nvSpPr>
        <p:spPr>
          <a:xfrm>
            <a:off x="793790" y="3460075"/>
            <a:ext cx="3708559" cy="370761"/>
          </a:xfrm>
          <a:prstGeom prst="rect">
            <a:avLst/>
          </a:prstGeom>
          <a:noFill/>
          <a:ln/>
        </p:spPr>
        <p:txBody>
          <a:bodyPr wrap="none" lIns="0" tIns="0" rIns="0" bIns="0" rtlCol="0" anchor="t"/>
          <a:lstStyle/>
          <a:p>
            <a:pPr marL="0" indent="0" algn="l">
              <a:lnSpc>
                <a:spcPts val="2900"/>
              </a:lnSpc>
              <a:buNone/>
            </a:pPr>
            <a:r>
              <a:rPr lang="en-US" sz="2200" dirty="0">
                <a:solidFill>
                  <a:srgbClr val="532418"/>
                </a:solidFill>
                <a:latin typeface="Marcellus" pitchFamily="34" charset="0"/>
                <a:ea typeface="Marcellus" pitchFamily="34" charset="-122"/>
                <a:cs typeface="Marcellus" pitchFamily="34" charset="-120"/>
              </a:rPr>
              <a:t>電腦輔助語言學習的核心挑戰</a:t>
            </a:r>
            <a:endParaRPr lang="en-US" sz="2200" dirty="0"/>
          </a:p>
        </p:txBody>
      </p:sp>
      <p:sp>
        <p:nvSpPr>
          <p:cNvPr id="4" name="Text 2"/>
          <p:cNvSpPr/>
          <p:nvPr/>
        </p:nvSpPr>
        <p:spPr>
          <a:xfrm>
            <a:off x="793790" y="4029194"/>
            <a:ext cx="7632025"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發音好壞度(GOP)評估是CAPT系統的關鍵技術。傳統GOP依賴深度神經網路聲學模型輸出的後驗機率,這些機率透過對原始logits進行softmax歸一化得到。</a:t>
            </a:r>
            <a:endParaRPr lang="en-US" sz="1550" dirty="0"/>
          </a:p>
        </p:txBody>
      </p:sp>
      <p:sp>
        <p:nvSpPr>
          <p:cNvPr id="5" name="Text 3"/>
          <p:cNvSpPr/>
          <p:nvPr/>
        </p:nvSpPr>
        <p:spPr>
          <a:xfrm>
            <a:off x="793790" y="4743569"/>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532418"/>
                </a:solidFill>
                <a:latin typeface="Marcellus" pitchFamily="34" charset="0"/>
                <a:ea typeface="Marcellus" pitchFamily="34" charset="-122"/>
                <a:cs typeface="Marcellus" pitchFamily="34" charset="-120"/>
              </a:rPr>
              <a:t>傳統方法的固有缺陷</a:t>
            </a:r>
            <a:endParaRPr lang="en-US" sz="2200" dirty="0"/>
          </a:p>
        </p:txBody>
      </p:sp>
      <p:sp>
        <p:nvSpPr>
          <p:cNvPr id="6" name="Text 4"/>
          <p:cNvSpPr/>
          <p:nvPr/>
        </p:nvSpPr>
        <p:spPr>
          <a:xfrm>
            <a:off x="793790" y="5312688"/>
            <a:ext cx="7632025"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Softmax函數存在「過度自信」或「機率飽和」問題,將機率分佈推向極端,壓縮了不同音素間的區分度,使細微發音偏差難以偵測。</a:t>
            </a:r>
            <a:endParaRPr lang="en-US" sz="1550" dirty="0"/>
          </a:p>
        </p:txBody>
      </p:sp>
      <p:sp>
        <p:nvSpPr>
          <p:cNvPr id="7" name="Shape 5"/>
          <p:cNvSpPr/>
          <p:nvPr/>
        </p:nvSpPr>
        <p:spPr>
          <a:xfrm>
            <a:off x="8917543" y="3484959"/>
            <a:ext cx="4926568" cy="1352788"/>
          </a:xfrm>
          <a:prstGeom prst="roundRect">
            <a:avLst>
              <a:gd name="adj" fmla="val 6162"/>
            </a:avLst>
          </a:prstGeom>
          <a:solidFill>
            <a:srgbClr val="FFD1B3"/>
          </a:solidFill>
          <a:ln/>
        </p:spPr>
      </p:sp>
      <p:pic>
        <p:nvPicPr>
          <p:cNvPr id="8" name="Image 0" descr="preencoded.png"/>
          <p:cNvPicPr>
            <a:picLocks noChangeAspect="1"/>
          </p:cNvPicPr>
          <p:nvPr/>
        </p:nvPicPr>
        <p:blipFill>
          <a:blip r:embed="rId3"/>
          <a:stretch>
            <a:fillRect/>
          </a:stretch>
        </p:blipFill>
        <p:spPr>
          <a:xfrm>
            <a:off x="9115901" y="3765113"/>
            <a:ext cx="356592" cy="285274"/>
          </a:xfrm>
          <a:prstGeom prst="rect">
            <a:avLst/>
          </a:prstGeom>
        </p:spPr>
      </p:pic>
      <p:sp>
        <p:nvSpPr>
          <p:cNvPr id="9" name="Text 6"/>
          <p:cNvSpPr/>
          <p:nvPr/>
        </p:nvSpPr>
        <p:spPr>
          <a:xfrm>
            <a:off x="9670852" y="3732848"/>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000000"/>
                </a:solidFill>
                <a:latin typeface="Marcellus" pitchFamily="34" charset="0"/>
                <a:ea typeface="Marcellus" pitchFamily="34" charset="-122"/>
                <a:cs typeface="Marcellus" pitchFamily="34" charset="-120"/>
              </a:rPr>
              <a:t>關鍵問題</a:t>
            </a:r>
            <a:endParaRPr lang="en-US" sz="2200" dirty="0"/>
          </a:p>
        </p:txBody>
      </p:sp>
      <p:sp>
        <p:nvSpPr>
          <p:cNvPr id="10" name="Text 7"/>
          <p:cNvSpPr/>
          <p:nvPr/>
        </p:nvSpPr>
        <p:spPr>
          <a:xfrm>
            <a:off x="9670852" y="4301966"/>
            <a:ext cx="3974902" cy="258008"/>
          </a:xfrm>
          <a:prstGeom prst="rect">
            <a:avLst/>
          </a:prstGeom>
          <a:noFill/>
          <a:ln/>
        </p:spPr>
        <p:txBody>
          <a:bodyPr wrap="none" lIns="0" tIns="0" rIns="0" bIns="0" rtlCol="0" anchor="t"/>
          <a:lstStyle/>
          <a:p>
            <a:pPr marL="0" indent="0" algn="l">
              <a:lnSpc>
                <a:spcPts val="2000"/>
              </a:lnSpc>
              <a:buNone/>
            </a:pPr>
            <a:r>
              <a:rPr lang="en-US" sz="1550" dirty="0">
                <a:solidFill>
                  <a:srgbClr val="000000"/>
                </a:solidFill>
                <a:latin typeface="Montserrat" pitchFamily="34" charset="0"/>
                <a:ea typeface="Montserrat" pitchFamily="34" charset="-122"/>
                <a:cs typeface="Montserrat" pitchFamily="34" charset="-120"/>
              </a:rPr>
              <a:t>機率飽和導致細微發音差異被掩蓋</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4849"/>
          </a:xfrm>
          <a:prstGeom prst="rect">
            <a:avLst/>
          </a:prstGeom>
        </p:spPr>
      </p:pic>
      <p:sp>
        <p:nvSpPr>
          <p:cNvPr id="3" name="Text 0"/>
          <p:cNvSpPr/>
          <p:nvPr/>
        </p:nvSpPr>
        <p:spPr>
          <a:xfrm>
            <a:off x="793790" y="4111347"/>
            <a:ext cx="6750010"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研究動機:從機率轉向Logit</a:t>
            </a:r>
            <a:endParaRPr lang="en-US" sz="4450" dirty="0"/>
          </a:p>
        </p:txBody>
      </p:sp>
      <p:sp>
        <p:nvSpPr>
          <p:cNvPr id="4" name="Shape 1"/>
          <p:cNvSpPr/>
          <p:nvPr/>
        </p:nvSpPr>
        <p:spPr>
          <a:xfrm>
            <a:off x="793790" y="5150762"/>
            <a:ext cx="4215289" cy="1624941"/>
          </a:xfrm>
          <a:prstGeom prst="roundRect">
            <a:avLst>
              <a:gd name="adj" fmla="val 5756"/>
            </a:avLst>
          </a:prstGeom>
          <a:solidFill>
            <a:srgbClr val="FFFFF4"/>
          </a:solidFill>
          <a:ln w="22860">
            <a:solidFill>
              <a:srgbClr val="FFE0CC"/>
            </a:solidFill>
            <a:prstDash val="solid"/>
          </a:ln>
        </p:spPr>
      </p:sp>
      <p:sp>
        <p:nvSpPr>
          <p:cNvPr id="5" name="Text 2"/>
          <p:cNvSpPr/>
          <p:nvPr/>
        </p:nvSpPr>
        <p:spPr>
          <a:xfrm>
            <a:off x="1015008" y="5371981"/>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Logit的優勢</a:t>
            </a:r>
            <a:endParaRPr lang="en-US" sz="2200" dirty="0"/>
          </a:p>
        </p:txBody>
      </p:sp>
      <p:sp>
        <p:nvSpPr>
          <p:cNvPr id="6" name="Text 3"/>
          <p:cNvSpPr/>
          <p:nvPr/>
        </p:nvSpPr>
        <p:spPr>
          <a:xfrm>
            <a:off x="1015008" y="5885069"/>
            <a:ext cx="3772853" cy="737235"/>
          </a:xfrm>
          <a:prstGeom prst="rect">
            <a:avLst/>
          </a:prstGeom>
          <a:noFill/>
          <a:ln/>
        </p:spPr>
        <p:txBody>
          <a:bodyPr wrap="square" lIns="0" tIns="0" rIns="0" bIns="0" rtlCol="0" anchor="t"/>
          <a:lstStyle/>
          <a:p>
            <a:pPr marL="0" indent="0" algn="l">
              <a:lnSpc>
                <a:spcPct val="150000"/>
              </a:lnSpc>
              <a:buNone/>
            </a:pPr>
            <a:r>
              <a:rPr lang="en-US" sz="1600" dirty="0">
                <a:solidFill>
                  <a:srgbClr val="67534F"/>
                </a:solidFill>
                <a:latin typeface="Montserrat" pitchFamily="34" charset="0"/>
                <a:ea typeface="Montserrat" pitchFamily="34" charset="-122"/>
                <a:cs typeface="Montserrat" pitchFamily="34" charset="-120"/>
              </a:rPr>
              <a:t>直接使用未經處理的Logits計算GOP,避免機率飽和,保留更豐富的鑑別資訊。</a:t>
            </a:r>
            <a:endParaRPr lang="en-US" sz="1600" dirty="0"/>
          </a:p>
        </p:txBody>
      </p:sp>
      <p:sp>
        <p:nvSpPr>
          <p:cNvPr id="7" name="Shape 4"/>
          <p:cNvSpPr/>
          <p:nvPr/>
        </p:nvSpPr>
        <p:spPr>
          <a:xfrm>
            <a:off x="5207437" y="5150762"/>
            <a:ext cx="4215408" cy="1624941"/>
          </a:xfrm>
          <a:prstGeom prst="roundRect">
            <a:avLst>
              <a:gd name="adj" fmla="val 5756"/>
            </a:avLst>
          </a:prstGeom>
          <a:solidFill>
            <a:srgbClr val="FFFFF4"/>
          </a:solidFill>
          <a:ln w="22860">
            <a:solidFill>
              <a:srgbClr val="FFE0CC"/>
            </a:solidFill>
            <a:prstDash val="solid"/>
          </a:ln>
        </p:spPr>
      </p:sp>
      <p:sp>
        <p:nvSpPr>
          <p:cNvPr id="8" name="Text 5"/>
          <p:cNvSpPr/>
          <p:nvPr/>
        </p:nvSpPr>
        <p:spPr>
          <a:xfrm>
            <a:off x="5428655" y="5371981"/>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現有方法侷限</a:t>
            </a:r>
            <a:endParaRPr lang="en-US" sz="2200" dirty="0"/>
          </a:p>
        </p:txBody>
      </p:sp>
      <p:sp>
        <p:nvSpPr>
          <p:cNvPr id="9" name="Text 6"/>
          <p:cNvSpPr/>
          <p:nvPr/>
        </p:nvSpPr>
        <p:spPr>
          <a:xfrm>
            <a:off x="5428655" y="5861804"/>
            <a:ext cx="3772972" cy="813315"/>
          </a:xfrm>
          <a:prstGeom prst="rect">
            <a:avLst/>
          </a:prstGeom>
          <a:noFill/>
          <a:ln/>
        </p:spPr>
        <p:txBody>
          <a:bodyPr wrap="square" lIns="0" tIns="0" rIns="0" bIns="0" rtlCol="0" anchor="t"/>
          <a:lstStyle/>
          <a:p>
            <a:pPr marL="0" indent="0" algn="l">
              <a:lnSpc>
                <a:spcPct val="150000"/>
              </a:lnSpc>
              <a:buNone/>
            </a:pPr>
            <a:r>
              <a:rPr lang="en-US" sz="1550" dirty="0">
                <a:solidFill>
                  <a:srgbClr val="67534F"/>
                </a:solidFill>
                <a:latin typeface="Montserrat" pitchFamily="34" charset="0"/>
                <a:ea typeface="Montserrat" pitchFamily="34" charset="-122"/>
                <a:cs typeface="Montserrat" pitchFamily="34" charset="-120"/>
              </a:rPr>
              <a:t>基線指標僅依賴單點統計量或一階動差,忽略Logit序列的複雜動態分佈與時序特性。</a:t>
            </a:r>
            <a:endParaRPr lang="en-US" sz="1550" dirty="0"/>
          </a:p>
        </p:txBody>
      </p:sp>
      <p:sp>
        <p:nvSpPr>
          <p:cNvPr id="10" name="Shape 7"/>
          <p:cNvSpPr/>
          <p:nvPr/>
        </p:nvSpPr>
        <p:spPr>
          <a:xfrm>
            <a:off x="9621203" y="5150763"/>
            <a:ext cx="4215289" cy="1624940"/>
          </a:xfrm>
          <a:prstGeom prst="roundRect">
            <a:avLst>
              <a:gd name="adj" fmla="val 5756"/>
            </a:avLst>
          </a:prstGeom>
          <a:solidFill>
            <a:srgbClr val="FFFFF4"/>
          </a:solidFill>
          <a:ln w="22860">
            <a:solidFill>
              <a:srgbClr val="FFE0CC"/>
            </a:solidFill>
            <a:prstDash val="solid"/>
          </a:ln>
        </p:spPr>
      </p:sp>
      <p:sp>
        <p:nvSpPr>
          <p:cNvPr id="11" name="Text 8"/>
          <p:cNvSpPr/>
          <p:nvPr/>
        </p:nvSpPr>
        <p:spPr>
          <a:xfrm>
            <a:off x="9842421" y="5371981"/>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本研究目標</a:t>
            </a:r>
            <a:endParaRPr lang="en-US" sz="2200" dirty="0"/>
          </a:p>
        </p:txBody>
      </p:sp>
      <p:sp>
        <p:nvSpPr>
          <p:cNvPr id="12" name="Text 9"/>
          <p:cNvSpPr/>
          <p:nvPr/>
        </p:nvSpPr>
        <p:spPr>
          <a:xfrm>
            <a:off x="9842421" y="5861804"/>
            <a:ext cx="3772853" cy="813315"/>
          </a:xfrm>
          <a:prstGeom prst="rect">
            <a:avLst/>
          </a:prstGeom>
          <a:noFill/>
          <a:ln/>
        </p:spPr>
        <p:txBody>
          <a:bodyPr wrap="square" lIns="0" tIns="0" rIns="0" bIns="0" rtlCol="0" anchor="t"/>
          <a:lstStyle/>
          <a:p>
            <a:pPr marL="0" indent="0" algn="l">
              <a:lnSpc>
                <a:spcPct val="150000"/>
              </a:lnSpc>
              <a:buNone/>
            </a:pPr>
            <a:r>
              <a:rPr lang="en-US" sz="1600" dirty="0">
                <a:solidFill>
                  <a:srgbClr val="67534F"/>
                </a:solidFill>
                <a:latin typeface="Montserrat" pitchFamily="34" charset="0"/>
                <a:ea typeface="Montserrat" pitchFamily="34" charset="-122"/>
                <a:cs typeface="Montserrat" pitchFamily="34" charset="-120"/>
              </a:rPr>
              <a:t>超越均值與變異數,將Logit序列視為完整統計分佈和時間序列進行建模。</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274451"/>
            <a:ext cx="5706070"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基線指標的侷限性分析</a:t>
            </a:r>
            <a:endParaRPr lang="en-US" sz="4450" dirty="0"/>
          </a:p>
        </p:txBody>
      </p:sp>
      <p:sp>
        <p:nvSpPr>
          <p:cNvPr id="3" name="Shape 1"/>
          <p:cNvSpPr/>
          <p:nvPr/>
        </p:nvSpPr>
        <p:spPr>
          <a:xfrm>
            <a:off x="793790" y="3413046"/>
            <a:ext cx="13042821" cy="2060734"/>
          </a:xfrm>
          <a:prstGeom prst="roundRect">
            <a:avLst>
              <a:gd name="adj" fmla="val 4045"/>
            </a:avLst>
          </a:prstGeom>
          <a:noFill/>
          <a:ln w="7620">
            <a:solidFill>
              <a:srgbClr val="000000">
                <a:alpha val="8000"/>
              </a:srgbClr>
            </a:solidFill>
            <a:prstDash val="solid"/>
          </a:ln>
        </p:spPr>
      </p:sp>
      <p:sp>
        <p:nvSpPr>
          <p:cNvPr id="4" name="Shape 2"/>
          <p:cNvSpPr/>
          <p:nvPr/>
        </p:nvSpPr>
        <p:spPr>
          <a:xfrm>
            <a:off x="801410" y="3420666"/>
            <a:ext cx="13027581" cy="511373"/>
          </a:xfrm>
          <a:prstGeom prst="rect">
            <a:avLst/>
          </a:prstGeom>
          <a:solidFill>
            <a:srgbClr val="FFFFFF">
              <a:alpha val="4000"/>
            </a:srgbClr>
          </a:solidFill>
          <a:ln/>
        </p:spPr>
      </p:sp>
      <p:sp>
        <p:nvSpPr>
          <p:cNvPr id="5" name="Text 3"/>
          <p:cNvSpPr/>
          <p:nvPr/>
        </p:nvSpPr>
        <p:spPr>
          <a:xfrm>
            <a:off x="999887" y="3547348"/>
            <a:ext cx="3507700" cy="258008"/>
          </a:xfrm>
          <a:prstGeom prst="rect">
            <a:avLst/>
          </a:prstGeom>
          <a:noFill/>
          <a:ln/>
        </p:spPr>
        <p:txBody>
          <a:bodyPr wrap="none" lIns="0" tIns="0" rIns="0" bIns="0" rtlCol="0" anchor="t"/>
          <a:lstStyle/>
          <a:p>
            <a:pPr marL="0" indent="0" algn="l">
              <a:lnSpc>
                <a:spcPts val="2000"/>
              </a:lnSpc>
              <a:buNone/>
            </a:pPr>
            <a:r>
              <a:rPr lang="en-US" sz="1600" b="1" dirty="0">
                <a:solidFill>
                  <a:srgbClr val="67534F"/>
                </a:solidFill>
                <a:latin typeface="Montserrat" pitchFamily="34" charset="0"/>
                <a:ea typeface="Montserrat" pitchFamily="34" charset="-122"/>
                <a:cs typeface="Montserrat" pitchFamily="34" charset="-120"/>
              </a:rPr>
              <a:t>基線指標</a:t>
            </a:r>
            <a:endParaRPr lang="en-US" sz="1600" dirty="0"/>
          </a:p>
        </p:txBody>
      </p:sp>
      <p:sp>
        <p:nvSpPr>
          <p:cNvPr id="6" name="Text 4"/>
          <p:cNvSpPr/>
          <p:nvPr/>
        </p:nvSpPr>
        <p:spPr>
          <a:xfrm>
            <a:off x="4911923" y="3547348"/>
            <a:ext cx="4155281" cy="258008"/>
          </a:xfrm>
          <a:prstGeom prst="rect">
            <a:avLst/>
          </a:prstGeom>
          <a:noFill/>
          <a:ln/>
        </p:spPr>
        <p:txBody>
          <a:bodyPr wrap="none" lIns="0" tIns="0" rIns="0" bIns="0" rtlCol="0" anchor="t"/>
          <a:lstStyle/>
          <a:p>
            <a:pPr marL="0" indent="0" algn="l">
              <a:lnSpc>
                <a:spcPts val="2000"/>
              </a:lnSpc>
              <a:buNone/>
            </a:pPr>
            <a:r>
              <a:rPr lang="en-US" sz="1600" b="1" dirty="0">
                <a:solidFill>
                  <a:srgbClr val="67534F"/>
                </a:solidFill>
                <a:latin typeface="Montserrat" pitchFamily="34" charset="0"/>
                <a:ea typeface="Montserrat" pitchFamily="34" charset="-122"/>
                <a:cs typeface="Montserrat" pitchFamily="34" charset="-120"/>
              </a:rPr>
              <a:t>描述特性</a:t>
            </a:r>
            <a:endParaRPr lang="en-US" sz="1600" dirty="0"/>
          </a:p>
        </p:txBody>
      </p:sp>
      <p:sp>
        <p:nvSpPr>
          <p:cNvPr id="7" name="Text 5"/>
          <p:cNvSpPr/>
          <p:nvPr/>
        </p:nvSpPr>
        <p:spPr>
          <a:xfrm>
            <a:off x="9471541" y="3547348"/>
            <a:ext cx="4159091" cy="258008"/>
          </a:xfrm>
          <a:prstGeom prst="rect">
            <a:avLst/>
          </a:prstGeom>
          <a:noFill/>
          <a:ln/>
        </p:spPr>
        <p:txBody>
          <a:bodyPr wrap="none" lIns="0" tIns="0" rIns="0" bIns="0" rtlCol="0" anchor="t"/>
          <a:lstStyle/>
          <a:p>
            <a:pPr marL="0" indent="0" algn="l">
              <a:lnSpc>
                <a:spcPts val="2000"/>
              </a:lnSpc>
              <a:buNone/>
            </a:pPr>
            <a:r>
              <a:rPr lang="en-US" sz="1600" b="1" dirty="0">
                <a:solidFill>
                  <a:srgbClr val="67534F"/>
                </a:solidFill>
                <a:latin typeface="Montserrat" pitchFamily="34" charset="0"/>
                <a:ea typeface="Montserrat" pitchFamily="34" charset="-122"/>
                <a:cs typeface="Montserrat" pitchFamily="34" charset="-120"/>
              </a:rPr>
              <a:t>侷限性</a:t>
            </a:r>
            <a:endParaRPr lang="en-US" sz="1600" dirty="0"/>
          </a:p>
        </p:txBody>
      </p:sp>
      <p:sp>
        <p:nvSpPr>
          <p:cNvPr id="8" name="Shape 6"/>
          <p:cNvSpPr/>
          <p:nvPr/>
        </p:nvSpPr>
        <p:spPr>
          <a:xfrm>
            <a:off x="801410" y="3932039"/>
            <a:ext cx="13027581" cy="511373"/>
          </a:xfrm>
          <a:prstGeom prst="rect">
            <a:avLst/>
          </a:prstGeom>
          <a:solidFill>
            <a:srgbClr val="000000">
              <a:alpha val="4000"/>
            </a:srgbClr>
          </a:solidFill>
          <a:ln/>
        </p:spPr>
      </p:sp>
      <p:sp>
        <p:nvSpPr>
          <p:cNvPr id="9" name="Text 7"/>
          <p:cNvSpPr/>
          <p:nvPr/>
        </p:nvSpPr>
        <p:spPr>
          <a:xfrm>
            <a:off x="999887" y="4058722"/>
            <a:ext cx="3507700" cy="258008"/>
          </a:xfrm>
          <a:prstGeom prst="rect">
            <a:avLst/>
          </a:prstGeom>
          <a:noFill/>
          <a:ln/>
        </p:spPr>
        <p:txBody>
          <a:bodyPr wrap="none" lIns="0" tIns="0" rIns="0" bIns="0" rtlCol="0" anchor="t"/>
          <a:lstStyle/>
          <a:p>
            <a:pPr marL="0" indent="0" algn="l">
              <a:lnSpc>
                <a:spcPts val="2000"/>
              </a:lnSpc>
              <a:buNone/>
            </a:pPr>
            <a:r>
              <a:rPr lang="en-US" sz="1600" dirty="0">
                <a:solidFill>
                  <a:srgbClr val="67534F"/>
                </a:solidFill>
                <a:latin typeface="Montserrat" pitchFamily="34" charset="0"/>
                <a:ea typeface="Montserrat" pitchFamily="34" charset="-122"/>
                <a:cs typeface="Montserrat" pitchFamily="34" charset="-120"/>
              </a:rPr>
              <a:t>GOP_MaxLogit</a:t>
            </a:r>
            <a:endParaRPr lang="en-US" sz="1600" dirty="0"/>
          </a:p>
        </p:txBody>
      </p:sp>
      <p:sp>
        <p:nvSpPr>
          <p:cNvPr id="10" name="Text 8"/>
          <p:cNvSpPr/>
          <p:nvPr/>
        </p:nvSpPr>
        <p:spPr>
          <a:xfrm>
            <a:off x="4911923" y="4058722"/>
            <a:ext cx="4155281" cy="258008"/>
          </a:xfrm>
          <a:prstGeom prst="rect">
            <a:avLst/>
          </a:prstGeom>
          <a:noFill/>
          <a:ln/>
        </p:spPr>
        <p:txBody>
          <a:bodyPr wrap="none" lIns="0" tIns="0" rIns="0" bIns="0" rtlCol="0" anchor="t"/>
          <a:lstStyle/>
          <a:p>
            <a:pPr marL="0" indent="0" algn="l">
              <a:lnSpc>
                <a:spcPts val="2000"/>
              </a:lnSpc>
              <a:buNone/>
            </a:pPr>
            <a:r>
              <a:rPr lang="en-US" sz="1600" dirty="0">
                <a:solidFill>
                  <a:srgbClr val="67534F"/>
                </a:solidFill>
                <a:latin typeface="Montserrat" pitchFamily="34" charset="0"/>
                <a:ea typeface="Montserrat" pitchFamily="34" charset="-122"/>
                <a:cs typeface="Montserrat" pitchFamily="34" charset="-120"/>
              </a:rPr>
              <a:t>峰值信心水準</a:t>
            </a:r>
            <a:endParaRPr lang="en-US" sz="1600" dirty="0"/>
          </a:p>
        </p:txBody>
      </p:sp>
      <p:sp>
        <p:nvSpPr>
          <p:cNvPr id="11" name="Text 9"/>
          <p:cNvSpPr/>
          <p:nvPr/>
        </p:nvSpPr>
        <p:spPr>
          <a:xfrm>
            <a:off x="9471541" y="4058722"/>
            <a:ext cx="4159091" cy="258008"/>
          </a:xfrm>
          <a:prstGeom prst="rect">
            <a:avLst/>
          </a:prstGeom>
          <a:noFill/>
          <a:ln/>
        </p:spPr>
        <p:txBody>
          <a:bodyPr wrap="none" lIns="0" tIns="0" rIns="0" bIns="0" rtlCol="0" anchor="t"/>
          <a:lstStyle/>
          <a:p>
            <a:pPr marL="0" indent="0" algn="l">
              <a:lnSpc>
                <a:spcPts val="2000"/>
              </a:lnSpc>
              <a:buNone/>
            </a:pPr>
            <a:r>
              <a:rPr lang="en-US" sz="1600" dirty="0">
                <a:solidFill>
                  <a:srgbClr val="67534F"/>
                </a:solidFill>
                <a:latin typeface="Montserrat" pitchFamily="34" charset="0"/>
                <a:ea typeface="Montserrat" pitchFamily="34" charset="-122"/>
                <a:cs typeface="Montserrat" pitchFamily="34" charset="-120"/>
              </a:rPr>
              <a:t>僅依賴單點統計量</a:t>
            </a:r>
            <a:endParaRPr lang="en-US" sz="1600" dirty="0"/>
          </a:p>
        </p:txBody>
      </p:sp>
      <p:sp>
        <p:nvSpPr>
          <p:cNvPr id="12" name="Shape 10"/>
          <p:cNvSpPr/>
          <p:nvPr/>
        </p:nvSpPr>
        <p:spPr>
          <a:xfrm>
            <a:off x="801410" y="4443413"/>
            <a:ext cx="13027581" cy="511373"/>
          </a:xfrm>
          <a:prstGeom prst="rect">
            <a:avLst/>
          </a:prstGeom>
          <a:solidFill>
            <a:srgbClr val="FFFFFF">
              <a:alpha val="4000"/>
            </a:srgbClr>
          </a:solidFill>
          <a:ln/>
        </p:spPr>
      </p:sp>
      <p:sp>
        <p:nvSpPr>
          <p:cNvPr id="13" name="Text 11"/>
          <p:cNvSpPr/>
          <p:nvPr/>
        </p:nvSpPr>
        <p:spPr>
          <a:xfrm>
            <a:off x="999887" y="4570095"/>
            <a:ext cx="3507700" cy="258008"/>
          </a:xfrm>
          <a:prstGeom prst="rect">
            <a:avLst/>
          </a:prstGeom>
          <a:noFill/>
          <a:ln/>
        </p:spPr>
        <p:txBody>
          <a:bodyPr wrap="none" lIns="0" tIns="0" rIns="0" bIns="0" rtlCol="0" anchor="t"/>
          <a:lstStyle/>
          <a:p>
            <a:pPr marL="0" indent="0" algn="l">
              <a:lnSpc>
                <a:spcPts val="2000"/>
              </a:lnSpc>
              <a:buNone/>
            </a:pPr>
            <a:r>
              <a:rPr lang="en-US" sz="1600" dirty="0">
                <a:solidFill>
                  <a:srgbClr val="67534F"/>
                </a:solidFill>
                <a:latin typeface="Montserrat" pitchFamily="34" charset="0"/>
                <a:ea typeface="Montserrat" pitchFamily="34" charset="-122"/>
                <a:cs typeface="Montserrat" pitchFamily="34" charset="-120"/>
              </a:rPr>
              <a:t>GOP_margin</a:t>
            </a:r>
            <a:endParaRPr lang="en-US" sz="1600" dirty="0"/>
          </a:p>
        </p:txBody>
      </p:sp>
      <p:sp>
        <p:nvSpPr>
          <p:cNvPr id="14" name="Text 12"/>
          <p:cNvSpPr/>
          <p:nvPr/>
        </p:nvSpPr>
        <p:spPr>
          <a:xfrm>
            <a:off x="4911923" y="4570095"/>
            <a:ext cx="4155281" cy="258008"/>
          </a:xfrm>
          <a:prstGeom prst="rect">
            <a:avLst/>
          </a:prstGeom>
          <a:noFill/>
          <a:ln/>
        </p:spPr>
        <p:txBody>
          <a:bodyPr wrap="none" lIns="0" tIns="0" rIns="0" bIns="0" rtlCol="0" anchor="t"/>
          <a:lstStyle/>
          <a:p>
            <a:pPr marL="0" indent="0" algn="l">
              <a:lnSpc>
                <a:spcPts val="2000"/>
              </a:lnSpc>
              <a:buNone/>
            </a:pPr>
            <a:r>
              <a:rPr lang="en-US" sz="1600" dirty="0">
                <a:solidFill>
                  <a:srgbClr val="67534F"/>
                </a:solidFill>
                <a:latin typeface="Montserrat" pitchFamily="34" charset="0"/>
                <a:ea typeface="Montserrat" pitchFamily="34" charset="-122"/>
                <a:cs typeface="Montserrat" pitchFamily="34" charset="-120"/>
              </a:rPr>
              <a:t>區分程度</a:t>
            </a:r>
            <a:endParaRPr lang="en-US" sz="1600" dirty="0"/>
          </a:p>
        </p:txBody>
      </p:sp>
      <p:sp>
        <p:nvSpPr>
          <p:cNvPr id="15" name="Text 13"/>
          <p:cNvSpPr/>
          <p:nvPr/>
        </p:nvSpPr>
        <p:spPr>
          <a:xfrm>
            <a:off x="9471541" y="4570095"/>
            <a:ext cx="4159091" cy="258008"/>
          </a:xfrm>
          <a:prstGeom prst="rect">
            <a:avLst/>
          </a:prstGeom>
          <a:noFill/>
          <a:ln/>
        </p:spPr>
        <p:txBody>
          <a:bodyPr wrap="none" lIns="0" tIns="0" rIns="0" bIns="0" rtlCol="0" anchor="t"/>
          <a:lstStyle/>
          <a:p>
            <a:pPr marL="0" indent="0" algn="l">
              <a:lnSpc>
                <a:spcPts val="2000"/>
              </a:lnSpc>
              <a:buNone/>
            </a:pPr>
            <a:r>
              <a:rPr lang="en-US" sz="1600" dirty="0">
                <a:solidFill>
                  <a:srgbClr val="67534F"/>
                </a:solidFill>
                <a:latin typeface="Montserrat" pitchFamily="34" charset="0"/>
                <a:ea typeface="Montserrat" pitchFamily="34" charset="-122"/>
                <a:cs typeface="Montserrat" pitchFamily="34" charset="-120"/>
              </a:rPr>
              <a:t>僅依賴一階動差(均值)</a:t>
            </a:r>
            <a:endParaRPr lang="en-US" sz="1600" dirty="0"/>
          </a:p>
        </p:txBody>
      </p:sp>
      <p:sp>
        <p:nvSpPr>
          <p:cNvPr id="16" name="Shape 14"/>
          <p:cNvSpPr/>
          <p:nvPr/>
        </p:nvSpPr>
        <p:spPr>
          <a:xfrm>
            <a:off x="801410" y="4954786"/>
            <a:ext cx="13027581" cy="511373"/>
          </a:xfrm>
          <a:prstGeom prst="rect">
            <a:avLst/>
          </a:prstGeom>
          <a:solidFill>
            <a:srgbClr val="000000">
              <a:alpha val="4000"/>
            </a:srgbClr>
          </a:solidFill>
          <a:ln/>
        </p:spPr>
      </p:sp>
      <p:sp>
        <p:nvSpPr>
          <p:cNvPr id="17" name="Text 15"/>
          <p:cNvSpPr/>
          <p:nvPr/>
        </p:nvSpPr>
        <p:spPr>
          <a:xfrm>
            <a:off x="999887" y="5081468"/>
            <a:ext cx="3507700" cy="258008"/>
          </a:xfrm>
          <a:prstGeom prst="rect">
            <a:avLst/>
          </a:prstGeom>
          <a:noFill/>
          <a:ln/>
        </p:spPr>
        <p:txBody>
          <a:bodyPr wrap="none" lIns="0" tIns="0" rIns="0" bIns="0" rtlCol="0" anchor="t"/>
          <a:lstStyle/>
          <a:p>
            <a:pPr marL="0" indent="0" algn="l">
              <a:lnSpc>
                <a:spcPts val="2000"/>
              </a:lnSpc>
              <a:buNone/>
            </a:pPr>
            <a:r>
              <a:rPr lang="en-US" sz="1600" dirty="0">
                <a:solidFill>
                  <a:srgbClr val="67534F"/>
                </a:solidFill>
                <a:latin typeface="Montserrat" pitchFamily="34" charset="0"/>
                <a:ea typeface="Montserrat" pitchFamily="34" charset="-122"/>
                <a:cs typeface="Montserrat" pitchFamily="34" charset="-120"/>
              </a:rPr>
              <a:t>GOP_variance</a:t>
            </a:r>
            <a:endParaRPr lang="en-US" sz="1600" dirty="0"/>
          </a:p>
        </p:txBody>
      </p:sp>
      <p:sp>
        <p:nvSpPr>
          <p:cNvPr id="18" name="Text 16"/>
          <p:cNvSpPr/>
          <p:nvPr/>
        </p:nvSpPr>
        <p:spPr>
          <a:xfrm>
            <a:off x="4911923" y="5081468"/>
            <a:ext cx="4155281" cy="258008"/>
          </a:xfrm>
          <a:prstGeom prst="rect">
            <a:avLst/>
          </a:prstGeom>
          <a:noFill/>
          <a:ln/>
        </p:spPr>
        <p:txBody>
          <a:bodyPr wrap="none" lIns="0" tIns="0" rIns="0" bIns="0" rtlCol="0" anchor="t"/>
          <a:lstStyle/>
          <a:p>
            <a:pPr marL="0" indent="0" algn="l">
              <a:lnSpc>
                <a:spcPts val="2000"/>
              </a:lnSpc>
              <a:buNone/>
            </a:pPr>
            <a:r>
              <a:rPr lang="en-US" sz="1600" dirty="0">
                <a:solidFill>
                  <a:srgbClr val="67534F"/>
                </a:solidFill>
                <a:latin typeface="Montserrat" pitchFamily="34" charset="0"/>
                <a:ea typeface="Montserrat" pitchFamily="34" charset="-122"/>
                <a:cs typeface="Montserrat" pitchFamily="34" charset="-120"/>
              </a:rPr>
              <a:t>信心穩定性</a:t>
            </a:r>
            <a:endParaRPr lang="en-US" sz="1600" dirty="0"/>
          </a:p>
        </p:txBody>
      </p:sp>
      <p:sp>
        <p:nvSpPr>
          <p:cNvPr id="19" name="Text 17"/>
          <p:cNvSpPr/>
          <p:nvPr/>
        </p:nvSpPr>
        <p:spPr>
          <a:xfrm>
            <a:off x="9471541" y="5081468"/>
            <a:ext cx="4159091" cy="258008"/>
          </a:xfrm>
          <a:prstGeom prst="rect">
            <a:avLst/>
          </a:prstGeom>
          <a:noFill/>
          <a:ln/>
        </p:spPr>
        <p:txBody>
          <a:bodyPr wrap="none" lIns="0" tIns="0" rIns="0" bIns="0" rtlCol="0" anchor="t"/>
          <a:lstStyle/>
          <a:p>
            <a:pPr marL="0" indent="0" algn="l">
              <a:lnSpc>
                <a:spcPts val="2000"/>
              </a:lnSpc>
              <a:buNone/>
            </a:pPr>
            <a:r>
              <a:rPr lang="en-US" sz="1600" dirty="0">
                <a:solidFill>
                  <a:srgbClr val="67534F"/>
                </a:solidFill>
                <a:latin typeface="Montserrat" pitchFamily="34" charset="0"/>
                <a:ea typeface="Montserrat" pitchFamily="34" charset="-122"/>
                <a:cs typeface="Montserrat" pitchFamily="34" charset="-120"/>
              </a:rPr>
              <a:t>僅依賴一階動差(變異數)</a:t>
            </a:r>
            <a:endParaRPr lang="en-US" sz="1600" dirty="0"/>
          </a:p>
        </p:txBody>
      </p:sp>
      <p:sp>
        <p:nvSpPr>
          <p:cNvPr id="20" name="Text 18"/>
          <p:cNvSpPr/>
          <p:nvPr/>
        </p:nvSpPr>
        <p:spPr>
          <a:xfrm>
            <a:off x="793790" y="5697022"/>
            <a:ext cx="13042821" cy="258008"/>
          </a:xfrm>
          <a:prstGeom prst="rect">
            <a:avLst/>
          </a:prstGeom>
          <a:noFill/>
          <a:ln/>
        </p:spPr>
        <p:txBody>
          <a:bodyPr wrap="none" lIns="0" tIns="0" rIns="0" bIns="0" rtlCol="0" anchor="t"/>
          <a:lstStyle/>
          <a:p>
            <a:pPr marL="0" indent="0" algn="l">
              <a:lnSpc>
                <a:spcPts val="2000"/>
              </a:lnSpc>
              <a:buNone/>
            </a:pPr>
            <a:r>
              <a:rPr lang="en-US" sz="1600" dirty="0" err="1">
                <a:solidFill>
                  <a:srgbClr val="67534F"/>
                </a:solidFill>
                <a:latin typeface="Montserrat" pitchFamily="34" charset="0"/>
                <a:ea typeface="Montserrat" pitchFamily="34" charset="-122"/>
                <a:cs typeface="Montserrat" pitchFamily="34" charset="-120"/>
              </a:rPr>
              <a:t>核心問題：這些指標忽略了Logit序列在音素持續時間內的</a:t>
            </a:r>
            <a:r>
              <a:rPr lang="en-US" sz="1600" dirty="0" err="1">
                <a:highlight>
                  <a:srgbClr val="FF954F"/>
                </a:highlight>
                <a:latin typeface="Montserrat" pitchFamily="34" charset="0"/>
                <a:ea typeface="Montserrat" pitchFamily="34" charset="-122"/>
                <a:cs typeface="Montserrat" pitchFamily="34" charset="-120"/>
              </a:rPr>
              <a:t>複雜動態分佈與時序特性</a:t>
            </a:r>
            <a:r>
              <a:rPr lang="en-US" sz="1600" dirty="0">
                <a:solidFill>
                  <a:srgbClr val="67534F"/>
                </a:solidFill>
                <a:latin typeface="Montserrat" pitchFamily="34" charset="0"/>
                <a:ea typeface="Montserrat" pitchFamily="34" charset="-122"/>
                <a:cs typeface="Montserrat" pitchFamily="34" charset="-120"/>
              </a:rPr>
              <a: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080379"/>
            <a:ext cx="5706070"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五種高階指標體系</a:t>
            </a:r>
            <a:endParaRPr lang="en-US" sz="4450" dirty="0"/>
          </a:p>
        </p:txBody>
      </p:sp>
      <p:sp>
        <p:nvSpPr>
          <p:cNvPr id="3" name="Text 1"/>
          <p:cNvSpPr/>
          <p:nvPr/>
        </p:nvSpPr>
        <p:spPr>
          <a:xfrm>
            <a:off x="793790" y="3218974"/>
            <a:ext cx="198358"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01</a:t>
            </a:r>
            <a:endParaRPr lang="en-US" sz="1550" dirty="0"/>
          </a:p>
        </p:txBody>
      </p:sp>
      <p:sp>
        <p:nvSpPr>
          <p:cNvPr id="4" name="Shape 2"/>
          <p:cNvSpPr/>
          <p:nvPr/>
        </p:nvSpPr>
        <p:spPr>
          <a:xfrm>
            <a:off x="793790" y="3543300"/>
            <a:ext cx="4215289" cy="22860"/>
          </a:xfrm>
          <a:prstGeom prst="rect">
            <a:avLst/>
          </a:prstGeom>
          <a:solidFill>
            <a:srgbClr val="FF954F"/>
          </a:solidFill>
          <a:ln/>
        </p:spPr>
      </p:sp>
      <p:sp>
        <p:nvSpPr>
          <p:cNvPr id="5" name="Text 3"/>
          <p:cNvSpPr/>
          <p:nvPr/>
        </p:nvSpPr>
        <p:spPr>
          <a:xfrm>
            <a:off x="793790" y="3688199"/>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分佈形狀特徵</a:t>
            </a:r>
            <a:endParaRPr lang="en-US" sz="2200" dirty="0"/>
          </a:p>
        </p:txBody>
      </p:sp>
      <p:sp>
        <p:nvSpPr>
          <p:cNvPr id="6" name="Text 4"/>
          <p:cNvSpPr/>
          <p:nvPr/>
        </p:nvSpPr>
        <p:spPr>
          <a:xfrm>
            <a:off x="793790" y="4178022"/>
            <a:ext cx="4215289" cy="258008"/>
          </a:xfrm>
          <a:prstGeom prst="rect">
            <a:avLst/>
          </a:prstGeom>
          <a:noFill/>
          <a:ln/>
        </p:spPr>
        <p:txBody>
          <a:bodyPr wrap="none" lIns="0" tIns="0" rIns="0" bIns="0" rtlCol="0" anchor="t"/>
          <a:lstStyle/>
          <a:p>
            <a:pPr marL="0" indent="0" algn="l">
              <a:lnSpc>
                <a:spcPts val="2000"/>
              </a:lnSpc>
              <a:buNone/>
            </a:pPr>
            <a:r>
              <a:rPr lang="en-US" sz="1550" dirty="0" err="1">
                <a:solidFill>
                  <a:srgbClr val="67534F"/>
                </a:solidFill>
                <a:latin typeface="Montserrat" pitchFamily="34" charset="0"/>
                <a:ea typeface="Montserrat" pitchFamily="34" charset="-122"/>
                <a:cs typeface="Montserrat" pitchFamily="34" charset="-120"/>
              </a:rPr>
              <a:t>偏度與峰度：描述Logit分佈的完整形狀</a:t>
            </a:r>
            <a:endParaRPr lang="en-US" sz="1550" dirty="0"/>
          </a:p>
        </p:txBody>
      </p:sp>
      <p:sp>
        <p:nvSpPr>
          <p:cNvPr id="7" name="Text 5"/>
          <p:cNvSpPr/>
          <p:nvPr/>
        </p:nvSpPr>
        <p:spPr>
          <a:xfrm>
            <a:off x="5207437" y="3218974"/>
            <a:ext cx="198358"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02</a:t>
            </a:r>
            <a:endParaRPr lang="en-US" sz="1550" dirty="0"/>
          </a:p>
        </p:txBody>
      </p:sp>
      <p:sp>
        <p:nvSpPr>
          <p:cNvPr id="8" name="Shape 6"/>
          <p:cNvSpPr/>
          <p:nvPr/>
        </p:nvSpPr>
        <p:spPr>
          <a:xfrm>
            <a:off x="5207437" y="3543300"/>
            <a:ext cx="4215408" cy="22860"/>
          </a:xfrm>
          <a:prstGeom prst="rect">
            <a:avLst/>
          </a:prstGeom>
          <a:solidFill>
            <a:srgbClr val="FF954F"/>
          </a:solidFill>
          <a:ln/>
        </p:spPr>
      </p:sp>
      <p:sp>
        <p:nvSpPr>
          <p:cNvPr id="9" name="Text 7"/>
          <p:cNvSpPr/>
          <p:nvPr/>
        </p:nvSpPr>
        <p:spPr>
          <a:xfrm>
            <a:off x="5207437" y="3688199"/>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資訊理論特徵</a:t>
            </a:r>
            <a:endParaRPr lang="en-US" sz="2200" dirty="0"/>
          </a:p>
        </p:txBody>
      </p:sp>
      <p:sp>
        <p:nvSpPr>
          <p:cNvPr id="10" name="Text 8"/>
          <p:cNvSpPr/>
          <p:nvPr/>
        </p:nvSpPr>
        <p:spPr>
          <a:xfrm>
            <a:off x="5207437" y="4178022"/>
            <a:ext cx="4215408" cy="258008"/>
          </a:xfrm>
          <a:prstGeom prst="rect">
            <a:avLst/>
          </a:prstGeom>
          <a:noFill/>
          <a:ln/>
        </p:spPr>
        <p:txBody>
          <a:bodyPr wrap="none" lIns="0" tIns="0" rIns="0" bIns="0" rtlCol="0" anchor="t"/>
          <a:lstStyle/>
          <a:p>
            <a:pPr marL="0" indent="0" algn="l">
              <a:lnSpc>
                <a:spcPts val="2000"/>
              </a:lnSpc>
              <a:buNone/>
            </a:pPr>
            <a:r>
              <a:rPr lang="en-US" sz="1550" dirty="0" err="1">
                <a:solidFill>
                  <a:srgbClr val="67534F"/>
                </a:solidFill>
                <a:latin typeface="Montserrat" pitchFamily="34" charset="0"/>
                <a:ea typeface="Montserrat" pitchFamily="34" charset="-122"/>
                <a:cs typeface="Montserrat" pitchFamily="34" charset="-120"/>
              </a:rPr>
              <a:t>夏農熵與KL散度：量化整體混淆程度</a:t>
            </a:r>
            <a:endParaRPr lang="en-US" sz="1550" dirty="0"/>
          </a:p>
        </p:txBody>
      </p:sp>
      <p:sp>
        <p:nvSpPr>
          <p:cNvPr id="11" name="Text 9"/>
          <p:cNvSpPr/>
          <p:nvPr/>
        </p:nvSpPr>
        <p:spPr>
          <a:xfrm>
            <a:off x="9621203" y="3218974"/>
            <a:ext cx="198358"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03</a:t>
            </a:r>
            <a:endParaRPr lang="en-US" sz="1550" dirty="0"/>
          </a:p>
        </p:txBody>
      </p:sp>
      <p:sp>
        <p:nvSpPr>
          <p:cNvPr id="12" name="Shape 10"/>
          <p:cNvSpPr/>
          <p:nvPr/>
        </p:nvSpPr>
        <p:spPr>
          <a:xfrm>
            <a:off x="9621203" y="3543300"/>
            <a:ext cx="4215289" cy="22860"/>
          </a:xfrm>
          <a:prstGeom prst="rect">
            <a:avLst/>
          </a:prstGeom>
          <a:solidFill>
            <a:srgbClr val="FF954F"/>
          </a:solidFill>
          <a:ln/>
        </p:spPr>
      </p:sp>
      <p:sp>
        <p:nvSpPr>
          <p:cNvPr id="13" name="Text 11"/>
          <p:cNvSpPr/>
          <p:nvPr/>
        </p:nvSpPr>
        <p:spPr>
          <a:xfrm>
            <a:off x="9621203" y="3688199"/>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分佈擬合特徵</a:t>
            </a:r>
            <a:endParaRPr lang="en-US" sz="2200" dirty="0"/>
          </a:p>
        </p:txBody>
      </p:sp>
      <p:sp>
        <p:nvSpPr>
          <p:cNvPr id="14" name="Text 12"/>
          <p:cNvSpPr/>
          <p:nvPr/>
        </p:nvSpPr>
        <p:spPr>
          <a:xfrm>
            <a:off x="9621203" y="4178022"/>
            <a:ext cx="4215289" cy="258008"/>
          </a:xfrm>
          <a:prstGeom prst="rect">
            <a:avLst/>
          </a:prstGeom>
          <a:noFill/>
          <a:ln/>
        </p:spPr>
        <p:txBody>
          <a:bodyPr wrap="none" lIns="0" tIns="0" rIns="0" bIns="0" rtlCol="0" anchor="t"/>
          <a:lstStyle/>
          <a:p>
            <a:pPr marL="0" indent="0" algn="l">
              <a:lnSpc>
                <a:spcPts val="2000"/>
              </a:lnSpc>
              <a:buNone/>
            </a:pPr>
            <a:r>
              <a:rPr lang="en-US" sz="1550" dirty="0" err="1">
                <a:solidFill>
                  <a:srgbClr val="67534F"/>
                </a:solidFill>
                <a:latin typeface="Montserrat" pitchFamily="34" charset="0"/>
                <a:ea typeface="Montserrat" pitchFamily="34" charset="-122"/>
                <a:cs typeface="Montserrat" pitchFamily="34" charset="-120"/>
              </a:rPr>
              <a:t>高斯混合模型：捕捉多階段動態</a:t>
            </a:r>
            <a:endParaRPr lang="en-US" sz="1550" dirty="0"/>
          </a:p>
        </p:txBody>
      </p:sp>
      <p:sp>
        <p:nvSpPr>
          <p:cNvPr id="15" name="Text 13"/>
          <p:cNvSpPr/>
          <p:nvPr/>
        </p:nvSpPr>
        <p:spPr>
          <a:xfrm>
            <a:off x="793790" y="4783217"/>
            <a:ext cx="198358"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04</a:t>
            </a:r>
            <a:endParaRPr lang="en-US" sz="1550" dirty="0"/>
          </a:p>
        </p:txBody>
      </p:sp>
      <p:sp>
        <p:nvSpPr>
          <p:cNvPr id="16" name="Shape 14"/>
          <p:cNvSpPr/>
          <p:nvPr/>
        </p:nvSpPr>
        <p:spPr>
          <a:xfrm>
            <a:off x="793790" y="5107543"/>
            <a:ext cx="6422112" cy="22860"/>
          </a:xfrm>
          <a:prstGeom prst="rect">
            <a:avLst/>
          </a:prstGeom>
          <a:solidFill>
            <a:srgbClr val="FF954F"/>
          </a:solidFill>
          <a:ln/>
        </p:spPr>
      </p:sp>
      <p:sp>
        <p:nvSpPr>
          <p:cNvPr id="17" name="Text 15"/>
          <p:cNvSpPr/>
          <p:nvPr/>
        </p:nvSpPr>
        <p:spPr>
          <a:xfrm>
            <a:off x="793790" y="5252442"/>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時序穩定性特徵</a:t>
            </a:r>
            <a:endParaRPr lang="en-US" sz="2200" dirty="0"/>
          </a:p>
        </p:txBody>
      </p:sp>
      <p:sp>
        <p:nvSpPr>
          <p:cNvPr id="18" name="Text 16"/>
          <p:cNvSpPr/>
          <p:nvPr/>
        </p:nvSpPr>
        <p:spPr>
          <a:xfrm>
            <a:off x="793790" y="5742265"/>
            <a:ext cx="6422112" cy="258008"/>
          </a:xfrm>
          <a:prstGeom prst="rect">
            <a:avLst/>
          </a:prstGeom>
          <a:noFill/>
          <a:ln/>
        </p:spPr>
        <p:txBody>
          <a:bodyPr wrap="none" lIns="0" tIns="0" rIns="0" bIns="0" rtlCol="0" anchor="t"/>
          <a:lstStyle/>
          <a:p>
            <a:pPr marL="0" indent="0" algn="l">
              <a:lnSpc>
                <a:spcPts val="2000"/>
              </a:lnSpc>
              <a:buNone/>
            </a:pPr>
            <a:r>
              <a:rPr lang="en-US" sz="1550" dirty="0" err="1">
                <a:solidFill>
                  <a:srgbClr val="67534F"/>
                </a:solidFill>
                <a:latin typeface="Montserrat" pitchFamily="34" charset="0"/>
                <a:ea typeface="Montserrat" pitchFamily="34" charset="-122"/>
                <a:cs typeface="Montserrat" pitchFamily="34" charset="-120"/>
              </a:rPr>
              <a:t>自相關分析：評估時間連貫性</a:t>
            </a:r>
            <a:endParaRPr lang="en-US" sz="1550" dirty="0"/>
          </a:p>
        </p:txBody>
      </p:sp>
      <p:sp>
        <p:nvSpPr>
          <p:cNvPr id="19" name="Text 17"/>
          <p:cNvSpPr/>
          <p:nvPr/>
        </p:nvSpPr>
        <p:spPr>
          <a:xfrm>
            <a:off x="7414260" y="4783217"/>
            <a:ext cx="198358"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05</a:t>
            </a:r>
            <a:endParaRPr lang="en-US" sz="1550" dirty="0"/>
          </a:p>
        </p:txBody>
      </p:sp>
      <p:sp>
        <p:nvSpPr>
          <p:cNvPr id="20" name="Shape 18"/>
          <p:cNvSpPr/>
          <p:nvPr/>
        </p:nvSpPr>
        <p:spPr>
          <a:xfrm>
            <a:off x="7414260" y="5107543"/>
            <a:ext cx="6422231" cy="22860"/>
          </a:xfrm>
          <a:prstGeom prst="rect">
            <a:avLst/>
          </a:prstGeom>
          <a:solidFill>
            <a:srgbClr val="FF954F"/>
          </a:solidFill>
          <a:ln/>
        </p:spPr>
      </p:sp>
      <p:sp>
        <p:nvSpPr>
          <p:cNvPr id="21" name="Text 19"/>
          <p:cNvSpPr/>
          <p:nvPr/>
        </p:nvSpPr>
        <p:spPr>
          <a:xfrm>
            <a:off x="7414260" y="5252442"/>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峰值穩健性特徵</a:t>
            </a:r>
            <a:endParaRPr lang="en-US" sz="2200" dirty="0"/>
          </a:p>
        </p:txBody>
      </p:sp>
      <p:sp>
        <p:nvSpPr>
          <p:cNvPr id="22" name="Text 20"/>
          <p:cNvSpPr/>
          <p:nvPr/>
        </p:nvSpPr>
        <p:spPr>
          <a:xfrm>
            <a:off x="7414260" y="5742265"/>
            <a:ext cx="6422231" cy="258008"/>
          </a:xfrm>
          <a:prstGeom prst="rect">
            <a:avLst/>
          </a:prstGeom>
          <a:noFill/>
          <a:ln/>
        </p:spPr>
        <p:txBody>
          <a:bodyPr wrap="none" lIns="0" tIns="0" rIns="0" bIns="0" rtlCol="0" anchor="t"/>
          <a:lstStyle/>
          <a:p>
            <a:pPr marL="0" indent="0" algn="l">
              <a:lnSpc>
                <a:spcPts val="2000"/>
              </a:lnSpc>
              <a:buNone/>
            </a:pPr>
            <a:r>
              <a:rPr lang="en-US" sz="1550" dirty="0" err="1">
                <a:solidFill>
                  <a:srgbClr val="67534F"/>
                </a:solidFill>
                <a:latin typeface="Montserrat" pitchFamily="34" charset="0"/>
                <a:ea typeface="Montserrat" pitchFamily="34" charset="-122"/>
                <a:cs typeface="Montserrat" pitchFamily="34" charset="-120"/>
              </a:rPr>
              <a:t>Top-k平均：克服單點雜訊敏感性</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387679"/>
            <a:ext cx="5706070"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類別1:分佈形狀特徵</a:t>
            </a:r>
            <a:endParaRPr lang="en-US" sz="4450" dirty="0"/>
          </a:p>
        </p:txBody>
      </p:sp>
      <p:sp>
        <p:nvSpPr>
          <p:cNvPr id="4" name="Text 1"/>
          <p:cNvSpPr/>
          <p:nvPr/>
        </p:nvSpPr>
        <p:spPr>
          <a:xfrm>
            <a:off x="793790" y="3625453"/>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532418"/>
                </a:solidFill>
                <a:latin typeface="Marcellus" pitchFamily="34" charset="0"/>
                <a:ea typeface="Marcellus" pitchFamily="34" charset="-122"/>
                <a:cs typeface="Marcellus" pitchFamily="34" charset="-120"/>
              </a:rPr>
              <a:t>偏度 (Skewness, G1)</a:t>
            </a:r>
            <a:endParaRPr lang="en-US" sz="2200" dirty="0"/>
          </a:p>
        </p:txBody>
      </p:sp>
      <p:sp>
        <p:nvSpPr>
          <p:cNvPr id="5" name="Text 2"/>
          <p:cNvSpPr/>
          <p:nvPr/>
        </p:nvSpPr>
        <p:spPr>
          <a:xfrm>
            <a:off x="793790" y="4194572"/>
            <a:ext cx="3536156" cy="774025"/>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第三階標準化動差,衡量分佈的不對稱性。正偏度可能表示模型信心是逐漸建立後迅速下降的過程。</a:t>
            </a:r>
            <a:endParaRPr lang="en-US" sz="1550" dirty="0"/>
          </a:p>
        </p:txBody>
      </p:sp>
      <p:sp>
        <p:nvSpPr>
          <p:cNvPr id="6" name="Text 3"/>
          <p:cNvSpPr/>
          <p:nvPr/>
        </p:nvSpPr>
        <p:spPr>
          <a:xfrm>
            <a:off x="793790" y="5147191"/>
            <a:ext cx="3536156" cy="516017"/>
          </a:xfrm>
          <a:prstGeom prst="rect">
            <a:avLst/>
          </a:prstGeom>
          <a:noFill/>
          <a:ln/>
        </p:spPr>
        <p:txBody>
          <a:bodyPr wrap="square" lIns="0" tIns="0" rIns="0" bIns="0" rtlCol="0" anchor="t"/>
          <a:lstStyle/>
          <a:p>
            <a:pPr marL="0" indent="0" algn="l">
              <a:lnSpc>
                <a:spcPts val="2000"/>
              </a:lnSpc>
              <a:buNone/>
            </a:pPr>
            <a:r>
              <a:rPr lang="en-US" sz="1550" dirty="0">
                <a:solidFill>
                  <a:srgbClr val="FF954F"/>
                </a:solidFill>
                <a:latin typeface="Montserrat" pitchFamily="34" charset="0"/>
                <a:ea typeface="Montserrat" pitchFamily="34" charset="-122"/>
                <a:cs typeface="Montserrat" pitchFamily="34" charset="-120"/>
              </a:rPr>
              <a:t>異常的偏斜可能暗示不自然的發音模式。</a:t>
            </a:r>
            <a:endParaRPr lang="en-US" sz="1550" dirty="0"/>
          </a:p>
        </p:txBody>
      </p:sp>
      <p:sp>
        <p:nvSpPr>
          <p:cNvPr id="7" name="Text 4"/>
          <p:cNvSpPr/>
          <p:nvPr/>
        </p:nvSpPr>
        <p:spPr>
          <a:xfrm>
            <a:off x="4821674" y="3625453"/>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532418"/>
                </a:solidFill>
                <a:latin typeface="Marcellus" pitchFamily="34" charset="0"/>
                <a:ea typeface="Marcellus" pitchFamily="34" charset="-122"/>
                <a:cs typeface="Marcellus" pitchFamily="34" charset="-120"/>
              </a:rPr>
              <a:t>峰度 (Kurtosis, G2)</a:t>
            </a:r>
            <a:endParaRPr lang="en-US" sz="2200" dirty="0"/>
          </a:p>
        </p:txBody>
      </p:sp>
      <p:sp>
        <p:nvSpPr>
          <p:cNvPr id="8" name="Text 5"/>
          <p:cNvSpPr/>
          <p:nvPr/>
        </p:nvSpPr>
        <p:spPr>
          <a:xfrm>
            <a:off x="4821674" y="4194572"/>
            <a:ext cx="3536156" cy="774025"/>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第四階標準化動差,衡量分佈的峰銳度與尾部厚度。高峰度表示模型信心高度集中於某個值。</a:t>
            </a:r>
            <a:endParaRPr lang="en-US" sz="1550" dirty="0"/>
          </a:p>
        </p:txBody>
      </p:sp>
      <p:sp>
        <p:nvSpPr>
          <p:cNvPr id="9" name="Text 6"/>
          <p:cNvSpPr/>
          <p:nvPr/>
        </p:nvSpPr>
        <p:spPr>
          <a:xfrm>
            <a:off x="4821674" y="5147191"/>
            <a:ext cx="3536156"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有助於識別發音過程中信心的集中或分散程度。</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563297"/>
            <a:ext cx="7571780"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類別2與3:資訊理論與分佈擬合</a:t>
            </a:r>
            <a:endParaRPr lang="en-US" sz="4450" dirty="0"/>
          </a:p>
        </p:txBody>
      </p:sp>
      <p:sp>
        <p:nvSpPr>
          <p:cNvPr id="3" name="Shape 1"/>
          <p:cNvSpPr/>
          <p:nvPr/>
        </p:nvSpPr>
        <p:spPr>
          <a:xfrm>
            <a:off x="793790" y="3701891"/>
            <a:ext cx="4215289" cy="1964293"/>
          </a:xfrm>
          <a:prstGeom prst="roundRect">
            <a:avLst>
              <a:gd name="adj" fmla="val 5586"/>
            </a:avLst>
          </a:prstGeom>
          <a:solidFill>
            <a:srgbClr val="FFFFF4">
              <a:alpha val="95000"/>
            </a:srgbClr>
          </a:solidFill>
          <a:ln w="22860">
            <a:solidFill>
              <a:srgbClr val="FFE0CC"/>
            </a:solidFill>
            <a:prstDash val="solid"/>
          </a:ln>
        </p:spPr>
      </p:sp>
      <p:sp>
        <p:nvSpPr>
          <p:cNvPr id="4" name="Shape 2"/>
          <p:cNvSpPr/>
          <p:nvPr/>
        </p:nvSpPr>
        <p:spPr>
          <a:xfrm>
            <a:off x="770930" y="3701891"/>
            <a:ext cx="91440" cy="1964293"/>
          </a:xfrm>
          <a:prstGeom prst="roundRect">
            <a:avLst>
              <a:gd name="adj" fmla="val 91163"/>
            </a:avLst>
          </a:prstGeom>
          <a:solidFill>
            <a:srgbClr val="FF954F"/>
          </a:solidFill>
          <a:ln/>
        </p:spPr>
      </p:sp>
      <p:sp>
        <p:nvSpPr>
          <p:cNvPr id="5" name="Text 3"/>
          <p:cNvSpPr/>
          <p:nvPr/>
        </p:nvSpPr>
        <p:spPr>
          <a:xfrm>
            <a:off x="1083588" y="3923109"/>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平均夏農熵</a:t>
            </a:r>
            <a:endParaRPr lang="en-US" sz="2200" dirty="0"/>
          </a:p>
        </p:txBody>
      </p:sp>
      <p:sp>
        <p:nvSpPr>
          <p:cNvPr id="6" name="Text 4"/>
          <p:cNvSpPr/>
          <p:nvPr/>
        </p:nvSpPr>
        <p:spPr>
          <a:xfrm>
            <a:off x="1083588" y="4412933"/>
            <a:ext cx="3704273" cy="1032034"/>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計算每一幀後驗機率分佈的夏農熵並取平均。高平均熵意味著模型機率分散在多個候選音素上,是發音含糊或錯誤的強烈信號。</a:t>
            </a:r>
            <a:endParaRPr lang="en-US" sz="1550" dirty="0"/>
          </a:p>
        </p:txBody>
      </p:sp>
      <p:sp>
        <p:nvSpPr>
          <p:cNvPr id="7" name="Shape 5"/>
          <p:cNvSpPr/>
          <p:nvPr/>
        </p:nvSpPr>
        <p:spPr>
          <a:xfrm>
            <a:off x="5207437" y="3701891"/>
            <a:ext cx="4215408" cy="1964293"/>
          </a:xfrm>
          <a:prstGeom prst="roundRect">
            <a:avLst>
              <a:gd name="adj" fmla="val 5586"/>
            </a:avLst>
          </a:prstGeom>
          <a:solidFill>
            <a:srgbClr val="FFFFF4">
              <a:alpha val="95000"/>
            </a:srgbClr>
          </a:solidFill>
          <a:ln w="22860">
            <a:solidFill>
              <a:srgbClr val="FFE0CC"/>
            </a:solidFill>
            <a:prstDash val="solid"/>
          </a:ln>
        </p:spPr>
      </p:sp>
      <p:sp>
        <p:nvSpPr>
          <p:cNvPr id="8" name="Shape 6"/>
          <p:cNvSpPr/>
          <p:nvPr/>
        </p:nvSpPr>
        <p:spPr>
          <a:xfrm>
            <a:off x="5184577" y="3701891"/>
            <a:ext cx="91440" cy="1964293"/>
          </a:xfrm>
          <a:prstGeom prst="roundRect">
            <a:avLst>
              <a:gd name="adj" fmla="val 91163"/>
            </a:avLst>
          </a:prstGeom>
          <a:solidFill>
            <a:srgbClr val="FF954F"/>
          </a:solidFill>
          <a:ln/>
        </p:spPr>
      </p:sp>
      <p:sp>
        <p:nvSpPr>
          <p:cNvPr id="9" name="Text 7"/>
          <p:cNvSpPr/>
          <p:nvPr/>
        </p:nvSpPr>
        <p:spPr>
          <a:xfrm>
            <a:off x="5497235" y="3923109"/>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平均KL散度</a:t>
            </a:r>
            <a:endParaRPr lang="en-US" sz="2200" dirty="0"/>
          </a:p>
        </p:txBody>
      </p:sp>
      <p:sp>
        <p:nvSpPr>
          <p:cNvPr id="10" name="Text 8"/>
          <p:cNvSpPr/>
          <p:nvPr/>
        </p:nvSpPr>
        <p:spPr>
          <a:xfrm>
            <a:off x="5497235" y="4412933"/>
            <a:ext cx="3704392" cy="774025"/>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衡量實際後驗機率分佈與理想one-hot向量間的距離。較大的KL散度意味著模型輸出與理想狀態相去甚遠。</a:t>
            </a:r>
            <a:endParaRPr lang="en-US" sz="1550" dirty="0"/>
          </a:p>
        </p:txBody>
      </p:sp>
      <p:sp>
        <p:nvSpPr>
          <p:cNvPr id="11" name="Shape 9"/>
          <p:cNvSpPr/>
          <p:nvPr/>
        </p:nvSpPr>
        <p:spPr>
          <a:xfrm>
            <a:off x="9621203" y="3701891"/>
            <a:ext cx="4215289" cy="1964293"/>
          </a:xfrm>
          <a:prstGeom prst="roundRect">
            <a:avLst>
              <a:gd name="adj" fmla="val 5586"/>
            </a:avLst>
          </a:prstGeom>
          <a:solidFill>
            <a:srgbClr val="FFFFF4">
              <a:alpha val="95000"/>
            </a:srgbClr>
          </a:solidFill>
          <a:ln w="22860">
            <a:solidFill>
              <a:srgbClr val="FFE0CC"/>
            </a:solidFill>
            <a:prstDash val="solid"/>
          </a:ln>
        </p:spPr>
      </p:sp>
      <p:sp>
        <p:nvSpPr>
          <p:cNvPr id="12" name="Shape 10"/>
          <p:cNvSpPr/>
          <p:nvPr/>
        </p:nvSpPr>
        <p:spPr>
          <a:xfrm>
            <a:off x="9598343" y="3701891"/>
            <a:ext cx="91440" cy="1964293"/>
          </a:xfrm>
          <a:prstGeom prst="roundRect">
            <a:avLst>
              <a:gd name="adj" fmla="val 91163"/>
            </a:avLst>
          </a:prstGeom>
          <a:solidFill>
            <a:srgbClr val="FF954F"/>
          </a:solidFill>
          <a:ln/>
        </p:spPr>
      </p:sp>
      <p:sp>
        <p:nvSpPr>
          <p:cNvPr id="13" name="Text 11"/>
          <p:cNvSpPr/>
          <p:nvPr/>
        </p:nvSpPr>
        <p:spPr>
          <a:xfrm>
            <a:off x="9911001" y="3923109"/>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高斯混合模型</a:t>
            </a:r>
            <a:endParaRPr lang="en-US" sz="2200" dirty="0"/>
          </a:p>
        </p:txBody>
      </p:sp>
      <p:sp>
        <p:nvSpPr>
          <p:cNvPr id="14" name="Text 12"/>
          <p:cNvSpPr/>
          <p:nvPr/>
        </p:nvSpPr>
        <p:spPr>
          <a:xfrm>
            <a:off x="9911001" y="4412933"/>
            <a:ext cx="3704273" cy="1032034"/>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假設Logit序列由音素的多個潛在狀態混合而成。提取各分量的均值、變異數和權重,精細描述發音過程中模型信心的多階段動態。</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536627"/>
            <a:ext cx="8714542"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類別4與5:時序穩定性與峰值穩健性</a:t>
            </a:r>
            <a:endParaRPr lang="en-US" sz="4450" dirty="0"/>
          </a:p>
        </p:txBody>
      </p:sp>
      <p:sp>
        <p:nvSpPr>
          <p:cNvPr id="3" name="Text 1"/>
          <p:cNvSpPr/>
          <p:nvPr/>
        </p:nvSpPr>
        <p:spPr>
          <a:xfrm>
            <a:off x="793790" y="3774400"/>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532418"/>
                </a:solidFill>
                <a:latin typeface="Marcellus" pitchFamily="34" charset="0"/>
                <a:ea typeface="Marcellus" pitchFamily="34" charset="-122"/>
                <a:cs typeface="Marcellus" pitchFamily="34" charset="-120"/>
              </a:rPr>
              <a:t>自相關分析</a:t>
            </a:r>
            <a:endParaRPr lang="en-US" sz="2200" dirty="0"/>
          </a:p>
        </p:txBody>
      </p:sp>
      <p:sp>
        <p:nvSpPr>
          <p:cNvPr id="4" name="Text 2"/>
          <p:cNvSpPr/>
          <p:nvPr/>
        </p:nvSpPr>
        <p:spPr>
          <a:xfrm>
            <a:off x="793790" y="4343519"/>
            <a:ext cx="6279356"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Logit序列在延遲為1時的自相關係數,衡量序列隨時間變化的平滑程度與穩定性。</a:t>
            </a:r>
            <a:endParaRPr lang="en-US" sz="1550" dirty="0"/>
          </a:p>
        </p:txBody>
      </p:sp>
      <p:sp>
        <p:nvSpPr>
          <p:cNvPr id="5" name="Text 3"/>
          <p:cNvSpPr/>
          <p:nvPr/>
        </p:nvSpPr>
        <p:spPr>
          <a:xfrm>
            <a:off x="793790" y="5038130"/>
            <a:ext cx="6279356" cy="258008"/>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高正相關:Logit序列平滑穩定,對應清晰發音</a:t>
            </a:r>
            <a:endParaRPr lang="en-US" sz="1550" dirty="0"/>
          </a:p>
        </p:txBody>
      </p:sp>
      <p:sp>
        <p:nvSpPr>
          <p:cNvPr id="6" name="Text 4"/>
          <p:cNvSpPr/>
          <p:nvPr/>
        </p:nvSpPr>
        <p:spPr>
          <a:xfrm>
            <a:off x="793790" y="5365552"/>
            <a:ext cx="6279356" cy="258008"/>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接近零或負值:存在劇烈不規則波動,暗示發音不穩定</a:t>
            </a:r>
            <a:endParaRPr lang="en-US" sz="1550" dirty="0"/>
          </a:p>
        </p:txBody>
      </p:sp>
      <p:sp>
        <p:nvSpPr>
          <p:cNvPr id="7" name="Text 5"/>
          <p:cNvSpPr/>
          <p:nvPr/>
        </p:nvSpPr>
        <p:spPr>
          <a:xfrm>
            <a:off x="7564874" y="3774400"/>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532418"/>
                </a:solidFill>
                <a:latin typeface="Marcellus" pitchFamily="34" charset="0"/>
                <a:ea typeface="Marcellus" pitchFamily="34" charset="-122"/>
                <a:cs typeface="Marcellus" pitchFamily="34" charset="-120"/>
              </a:rPr>
              <a:t>Top-k平均值</a:t>
            </a:r>
            <a:endParaRPr lang="en-US" sz="2200" dirty="0"/>
          </a:p>
        </p:txBody>
      </p:sp>
      <p:sp>
        <p:nvSpPr>
          <p:cNvPr id="8" name="Text 6"/>
          <p:cNvSpPr/>
          <p:nvPr/>
        </p:nvSpPr>
        <p:spPr>
          <a:xfrm>
            <a:off x="7564874" y="4343519"/>
            <a:ext cx="6279356"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選取Logit序列中最大的k個值並計算平均。提供更穩健的峰值信心估計,有效平滑單一離群值影響。</a:t>
            </a:r>
            <a:endParaRPr lang="en-US" sz="1550" dirty="0"/>
          </a:p>
        </p:txBody>
      </p:sp>
      <p:sp>
        <p:nvSpPr>
          <p:cNvPr id="9" name="Text 7"/>
          <p:cNvSpPr/>
          <p:nvPr/>
        </p:nvSpPr>
        <p:spPr>
          <a:xfrm>
            <a:off x="7564874" y="5038130"/>
            <a:ext cx="6279356"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克服GOP_MaxLogit的不穩健性。</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38168"/>
            <a:ext cx="5706070" cy="741759"/>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實驗設計與評估標準</a:t>
            </a:r>
            <a:endParaRPr lang="en-US" sz="4450" dirty="0"/>
          </a:p>
        </p:txBody>
      </p:sp>
      <p:sp>
        <p:nvSpPr>
          <p:cNvPr id="3" name="Shape 1"/>
          <p:cNvSpPr/>
          <p:nvPr/>
        </p:nvSpPr>
        <p:spPr>
          <a:xfrm>
            <a:off x="793790" y="2676763"/>
            <a:ext cx="4215289" cy="2241947"/>
          </a:xfrm>
          <a:prstGeom prst="roundRect">
            <a:avLst>
              <a:gd name="adj" fmla="val 3718"/>
            </a:avLst>
          </a:prstGeom>
          <a:solidFill>
            <a:srgbClr val="FFFFF4"/>
          </a:solidFill>
          <a:ln w="22860">
            <a:solidFill>
              <a:srgbClr val="FFE0CC"/>
            </a:solidFill>
            <a:prstDash val="solid"/>
          </a:ln>
        </p:spPr>
      </p:sp>
      <p:sp>
        <p:nvSpPr>
          <p:cNvPr id="4" name="Shape 2"/>
          <p:cNvSpPr/>
          <p:nvPr/>
        </p:nvSpPr>
        <p:spPr>
          <a:xfrm>
            <a:off x="1015008" y="2897981"/>
            <a:ext cx="595313" cy="595313"/>
          </a:xfrm>
          <a:prstGeom prst="roundRect">
            <a:avLst>
              <a:gd name="adj" fmla="val 15358451"/>
            </a:avLst>
          </a:prstGeom>
          <a:solidFill>
            <a:srgbClr val="FF954F"/>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8719" y="3061573"/>
            <a:ext cx="267891" cy="267891"/>
          </a:xfrm>
          <a:prstGeom prst="rect">
            <a:avLst/>
          </a:prstGeom>
        </p:spPr>
      </p:pic>
      <p:sp>
        <p:nvSpPr>
          <p:cNvPr id="6" name="Text 3"/>
          <p:cNvSpPr/>
          <p:nvPr/>
        </p:nvSpPr>
        <p:spPr>
          <a:xfrm>
            <a:off x="1015008" y="3691652"/>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資料集</a:t>
            </a:r>
            <a:endParaRPr lang="en-US" sz="2200" dirty="0"/>
          </a:p>
        </p:txBody>
      </p:sp>
      <p:sp>
        <p:nvSpPr>
          <p:cNvPr id="7" name="Text 4"/>
          <p:cNvSpPr/>
          <p:nvPr/>
        </p:nvSpPr>
        <p:spPr>
          <a:xfrm>
            <a:off x="1015008" y="4181475"/>
            <a:ext cx="3772853"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SpeechOcean762 L2英語語音資料庫</a:t>
            </a:r>
            <a:endParaRPr lang="en-US" sz="1550" dirty="0"/>
          </a:p>
        </p:txBody>
      </p:sp>
      <p:sp>
        <p:nvSpPr>
          <p:cNvPr id="8" name="Shape 5"/>
          <p:cNvSpPr/>
          <p:nvPr/>
        </p:nvSpPr>
        <p:spPr>
          <a:xfrm>
            <a:off x="5207437" y="2676763"/>
            <a:ext cx="4215408" cy="2241947"/>
          </a:xfrm>
          <a:prstGeom prst="roundRect">
            <a:avLst>
              <a:gd name="adj" fmla="val 3718"/>
            </a:avLst>
          </a:prstGeom>
          <a:solidFill>
            <a:srgbClr val="FFFFF4"/>
          </a:solidFill>
          <a:ln w="22860">
            <a:solidFill>
              <a:srgbClr val="FFE0CC"/>
            </a:solidFill>
            <a:prstDash val="solid"/>
          </a:ln>
        </p:spPr>
      </p:sp>
      <p:sp>
        <p:nvSpPr>
          <p:cNvPr id="9" name="Shape 6"/>
          <p:cNvSpPr/>
          <p:nvPr/>
        </p:nvSpPr>
        <p:spPr>
          <a:xfrm>
            <a:off x="5428655" y="2897981"/>
            <a:ext cx="595313" cy="595313"/>
          </a:xfrm>
          <a:prstGeom prst="roundRect">
            <a:avLst>
              <a:gd name="adj" fmla="val 15358451"/>
            </a:avLst>
          </a:prstGeom>
          <a:solidFill>
            <a:srgbClr val="FF954F"/>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2366" y="3061573"/>
            <a:ext cx="267891" cy="267891"/>
          </a:xfrm>
          <a:prstGeom prst="rect">
            <a:avLst/>
          </a:prstGeom>
        </p:spPr>
      </p:pic>
      <p:sp>
        <p:nvSpPr>
          <p:cNvPr id="11" name="Text 7"/>
          <p:cNvSpPr/>
          <p:nvPr/>
        </p:nvSpPr>
        <p:spPr>
          <a:xfrm>
            <a:off x="5428655" y="3691652"/>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任務</a:t>
            </a:r>
            <a:endParaRPr lang="en-US" sz="2200" dirty="0"/>
          </a:p>
        </p:txBody>
      </p:sp>
      <p:sp>
        <p:nvSpPr>
          <p:cNvPr id="12" name="Text 8"/>
          <p:cNvSpPr/>
          <p:nvPr/>
        </p:nvSpPr>
        <p:spPr>
          <a:xfrm>
            <a:off x="5428655" y="4181475"/>
            <a:ext cx="3772972"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發音錯誤檢測的分類任務</a:t>
            </a:r>
            <a:endParaRPr lang="en-US" sz="1550" dirty="0"/>
          </a:p>
        </p:txBody>
      </p:sp>
      <p:sp>
        <p:nvSpPr>
          <p:cNvPr id="13" name="Shape 9"/>
          <p:cNvSpPr/>
          <p:nvPr/>
        </p:nvSpPr>
        <p:spPr>
          <a:xfrm>
            <a:off x="9621203" y="2676763"/>
            <a:ext cx="4215289" cy="2241947"/>
          </a:xfrm>
          <a:prstGeom prst="roundRect">
            <a:avLst>
              <a:gd name="adj" fmla="val 3718"/>
            </a:avLst>
          </a:prstGeom>
          <a:solidFill>
            <a:srgbClr val="FFFFF4"/>
          </a:solidFill>
          <a:ln w="22860">
            <a:solidFill>
              <a:srgbClr val="FFE0CC"/>
            </a:solidFill>
            <a:prstDash val="solid"/>
          </a:ln>
        </p:spPr>
      </p:sp>
      <p:sp>
        <p:nvSpPr>
          <p:cNvPr id="14" name="Shape 10"/>
          <p:cNvSpPr/>
          <p:nvPr/>
        </p:nvSpPr>
        <p:spPr>
          <a:xfrm>
            <a:off x="9842421" y="2897981"/>
            <a:ext cx="595313" cy="595313"/>
          </a:xfrm>
          <a:prstGeom prst="roundRect">
            <a:avLst>
              <a:gd name="adj" fmla="val 15358451"/>
            </a:avLst>
          </a:prstGeom>
          <a:solidFill>
            <a:srgbClr val="FF954F"/>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6132" y="3061573"/>
            <a:ext cx="267891" cy="267891"/>
          </a:xfrm>
          <a:prstGeom prst="rect">
            <a:avLst/>
          </a:prstGeom>
        </p:spPr>
      </p:pic>
      <p:sp>
        <p:nvSpPr>
          <p:cNvPr id="16" name="Text 11"/>
          <p:cNvSpPr/>
          <p:nvPr/>
        </p:nvSpPr>
        <p:spPr>
          <a:xfrm>
            <a:off x="9842421" y="3691652"/>
            <a:ext cx="2852976" cy="370761"/>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主要指標</a:t>
            </a:r>
            <a:endParaRPr lang="en-US" sz="2200" dirty="0"/>
          </a:p>
        </p:txBody>
      </p:sp>
      <p:sp>
        <p:nvSpPr>
          <p:cNvPr id="17" name="Text 12"/>
          <p:cNvSpPr/>
          <p:nvPr/>
        </p:nvSpPr>
        <p:spPr>
          <a:xfrm>
            <a:off x="9842421" y="4181475"/>
            <a:ext cx="3772853"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馬修斯相關係數(MCC),最適合類別不平衡數據</a:t>
            </a:r>
            <a:endParaRPr lang="en-US" sz="1550" dirty="0"/>
          </a:p>
        </p:txBody>
      </p:sp>
      <p:sp>
        <p:nvSpPr>
          <p:cNvPr id="18" name="Shape 13"/>
          <p:cNvSpPr/>
          <p:nvPr/>
        </p:nvSpPr>
        <p:spPr>
          <a:xfrm>
            <a:off x="793790" y="5141952"/>
            <a:ext cx="13042821" cy="1549360"/>
          </a:xfrm>
          <a:prstGeom prst="roundRect">
            <a:avLst>
              <a:gd name="adj" fmla="val 5380"/>
            </a:avLst>
          </a:prstGeom>
          <a:noFill/>
          <a:ln w="7620">
            <a:solidFill>
              <a:srgbClr val="000000">
                <a:alpha val="8000"/>
              </a:srgbClr>
            </a:solidFill>
            <a:prstDash val="solid"/>
          </a:ln>
        </p:spPr>
      </p:sp>
      <p:sp>
        <p:nvSpPr>
          <p:cNvPr id="19" name="Shape 14"/>
          <p:cNvSpPr/>
          <p:nvPr/>
        </p:nvSpPr>
        <p:spPr>
          <a:xfrm>
            <a:off x="801410" y="5149572"/>
            <a:ext cx="13027581" cy="511373"/>
          </a:xfrm>
          <a:prstGeom prst="rect">
            <a:avLst/>
          </a:prstGeom>
          <a:solidFill>
            <a:srgbClr val="FFFFFF">
              <a:alpha val="4000"/>
            </a:srgbClr>
          </a:solidFill>
          <a:ln/>
        </p:spPr>
      </p:sp>
      <p:sp>
        <p:nvSpPr>
          <p:cNvPr id="20" name="Text 15"/>
          <p:cNvSpPr/>
          <p:nvPr/>
        </p:nvSpPr>
        <p:spPr>
          <a:xfrm>
            <a:off x="999887" y="5276255"/>
            <a:ext cx="2856309" cy="258008"/>
          </a:xfrm>
          <a:prstGeom prst="rect">
            <a:avLst/>
          </a:prstGeom>
          <a:noFill/>
          <a:ln/>
        </p:spPr>
        <p:txBody>
          <a:bodyPr wrap="none" lIns="0" tIns="0" rIns="0" bIns="0" rtlCol="0" anchor="t"/>
          <a:lstStyle/>
          <a:p>
            <a:pPr marL="0" indent="0" algn="l">
              <a:lnSpc>
                <a:spcPts val="2000"/>
              </a:lnSpc>
              <a:buNone/>
            </a:pPr>
            <a:r>
              <a:rPr lang="en-US" sz="1550" b="1" dirty="0">
                <a:solidFill>
                  <a:srgbClr val="67534F"/>
                </a:solidFill>
                <a:latin typeface="Montserrat" pitchFamily="34" charset="0"/>
                <a:ea typeface="Montserrat" pitchFamily="34" charset="-122"/>
                <a:cs typeface="Montserrat" pitchFamily="34" charset="-120"/>
              </a:rPr>
              <a:t>階段</a:t>
            </a:r>
            <a:endParaRPr lang="en-US" sz="1550" dirty="0"/>
          </a:p>
        </p:txBody>
      </p:sp>
      <p:sp>
        <p:nvSpPr>
          <p:cNvPr id="21" name="Text 16"/>
          <p:cNvSpPr/>
          <p:nvPr/>
        </p:nvSpPr>
        <p:spPr>
          <a:xfrm>
            <a:off x="4260533" y="5276255"/>
            <a:ext cx="2852499" cy="258008"/>
          </a:xfrm>
          <a:prstGeom prst="rect">
            <a:avLst/>
          </a:prstGeom>
          <a:noFill/>
          <a:ln/>
        </p:spPr>
        <p:txBody>
          <a:bodyPr wrap="none" lIns="0" tIns="0" rIns="0" bIns="0" rtlCol="0" anchor="t"/>
          <a:lstStyle/>
          <a:p>
            <a:pPr marL="0" indent="0" algn="l">
              <a:lnSpc>
                <a:spcPts val="2000"/>
              </a:lnSpc>
              <a:buNone/>
            </a:pPr>
            <a:r>
              <a:rPr lang="en-US" sz="1550" b="1" dirty="0">
                <a:solidFill>
                  <a:srgbClr val="67534F"/>
                </a:solidFill>
                <a:latin typeface="Montserrat" pitchFamily="34" charset="0"/>
                <a:ea typeface="Montserrat" pitchFamily="34" charset="-122"/>
                <a:cs typeface="Montserrat" pitchFamily="34" charset="-120"/>
              </a:rPr>
              <a:t>數據規模</a:t>
            </a:r>
            <a:endParaRPr lang="en-US" sz="1550" dirty="0"/>
          </a:p>
        </p:txBody>
      </p:sp>
      <p:sp>
        <p:nvSpPr>
          <p:cNvPr id="22" name="Text 17"/>
          <p:cNvSpPr/>
          <p:nvPr/>
        </p:nvSpPr>
        <p:spPr>
          <a:xfrm>
            <a:off x="7517368" y="5276255"/>
            <a:ext cx="6113264" cy="258008"/>
          </a:xfrm>
          <a:prstGeom prst="rect">
            <a:avLst/>
          </a:prstGeom>
          <a:noFill/>
          <a:ln/>
        </p:spPr>
        <p:txBody>
          <a:bodyPr wrap="none" lIns="0" tIns="0" rIns="0" bIns="0" rtlCol="0" anchor="t"/>
          <a:lstStyle/>
          <a:p>
            <a:pPr marL="0" indent="0" algn="l">
              <a:lnSpc>
                <a:spcPts val="2000"/>
              </a:lnSpc>
              <a:buNone/>
            </a:pPr>
            <a:r>
              <a:rPr lang="en-US" sz="1550" b="1" dirty="0">
                <a:solidFill>
                  <a:srgbClr val="67534F"/>
                </a:solidFill>
                <a:latin typeface="Montserrat" pitchFamily="34" charset="0"/>
                <a:ea typeface="Montserrat" pitchFamily="34" charset="-122"/>
                <a:cs typeface="Montserrat" pitchFamily="34" charset="-120"/>
              </a:rPr>
              <a:t>目的</a:t>
            </a:r>
            <a:endParaRPr lang="en-US" sz="1550" dirty="0"/>
          </a:p>
        </p:txBody>
      </p:sp>
      <p:sp>
        <p:nvSpPr>
          <p:cNvPr id="23" name="Shape 18"/>
          <p:cNvSpPr/>
          <p:nvPr/>
        </p:nvSpPr>
        <p:spPr>
          <a:xfrm>
            <a:off x="801410" y="5660946"/>
            <a:ext cx="13027581" cy="511373"/>
          </a:xfrm>
          <a:prstGeom prst="rect">
            <a:avLst/>
          </a:prstGeom>
          <a:solidFill>
            <a:srgbClr val="000000">
              <a:alpha val="4000"/>
            </a:srgbClr>
          </a:solidFill>
          <a:ln/>
        </p:spPr>
      </p:sp>
      <p:sp>
        <p:nvSpPr>
          <p:cNvPr id="24" name="Text 19"/>
          <p:cNvSpPr/>
          <p:nvPr/>
        </p:nvSpPr>
        <p:spPr>
          <a:xfrm>
            <a:off x="999887" y="5787628"/>
            <a:ext cx="2856309"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初步實驗</a:t>
            </a:r>
            <a:endParaRPr lang="en-US" sz="1550" dirty="0"/>
          </a:p>
        </p:txBody>
      </p:sp>
      <p:sp>
        <p:nvSpPr>
          <p:cNvPr id="25" name="Text 20"/>
          <p:cNvSpPr/>
          <p:nvPr/>
        </p:nvSpPr>
        <p:spPr>
          <a:xfrm>
            <a:off x="4260533" y="5787628"/>
            <a:ext cx="2852499"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2500筆</a:t>
            </a:r>
            <a:endParaRPr lang="en-US" sz="1550" dirty="0"/>
          </a:p>
        </p:txBody>
      </p:sp>
      <p:sp>
        <p:nvSpPr>
          <p:cNvPr id="26" name="Text 21"/>
          <p:cNvSpPr/>
          <p:nvPr/>
        </p:nvSpPr>
        <p:spPr>
          <a:xfrm>
            <a:off x="7517368" y="5787628"/>
            <a:ext cx="6113264"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進行指標性能的初步探勘</a:t>
            </a:r>
            <a:endParaRPr lang="en-US" sz="1550" dirty="0"/>
          </a:p>
        </p:txBody>
      </p:sp>
      <p:sp>
        <p:nvSpPr>
          <p:cNvPr id="27" name="Shape 22"/>
          <p:cNvSpPr/>
          <p:nvPr/>
        </p:nvSpPr>
        <p:spPr>
          <a:xfrm>
            <a:off x="801410" y="6172319"/>
            <a:ext cx="13027581" cy="511373"/>
          </a:xfrm>
          <a:prstGeom prst="rect">
            <a:avLst/>
          </a:prstGeom>
          <a:solidFill>
            <a:srgbClr val="FFFFFF">
              <a:alpha val="4000"/>
            </a:srgbClr>
          </a:solidFill>
          <a:ln/>
        </p:spPr>
      </p:sp>
      <p:sp>
        <p:nvSpPr>
          <p:cNvPr id="28" name="Text 23"/>
          <p:cNvSpPr/>
          <p:nvPr/>
        </p:nvSpPr>
        <p:spPr>
          <a:xfrm>
            <a:off x="999887" y="6299002"/>
            <a:ext cx="2856309"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完整實驗</a:t>
            </a:r>
            <a:endParaRPr lang="en-US" sz="1550" dirty="0"/>
          </a:p>
        </p:txBody>
      </p:sp>
      <p:sp>
        <p:nvSpPr>
          <p:cNvPr id="29" name="Text 24"/>
          <p:cNvSpPr/>
          <p:nvPr/>
        </p:nvSpPr>
        <p:spPr>
          <a:xfrm>
            <a:off x="4260533" y="6299002"/>
            <a:ext cx="2852499"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5000筆</a:t>
            </a:r>
            <a:endParaRPr lang="en-US" sz="1550" dirty="0"/>
          </a:p>
        </p:txBody>
      </p:sp>
      <p:sp>
        <p:nvSpPr>
          <p:cNvPr id="30" name="Text 25"/>
          <p:cNvSpPr/>
          <p:nvPr/>
        </p:nvSpPr>
        <p:spPr>
          <a:xfrm>
            <a:off x="7517368" y="6299002"/>
            <a:ext cx="6113264" cy="258008"/>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驗證指標的泛化能力與穩定性</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498</Words>
  <Application>Microsoft Macintosh PowerPoint</Application>
  <PresentationFormat>自訂</PresentationFormat>
  <Paragraphs>154</Paragraphs>
  <Slides>15</Slides>
  <Notes>15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15</vt:i4>
      </vt:variant>
    </vt:vector>
  </HeadingPairs>
  <TitlesOfParts>
    <vt:vector size="21" baseType="lpstr">
      <vt:lpstr>Calibri</vt:lpstr>
      <vt:lpstr>Marcellus Light</vt:lpstr>
      <vt:lpstr>Arial</vt:lpstr>
      <vt:lpstr>Marcellus</vt:lpstr>
      <vt:lpstr>Montserrat</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subject/>
  <dc:creator/>
  <cp:lastModifiedBy>RickLiao</cp:lastModifiedBy>
  <cp:revision>5</cp:revision>
  <dcterms:created xsi:type="dcterms:W3CDTF">2025-11-15T13:35:19Z</dcterms:created>
  <dcterms:modified xsi:type="dcterms:W3CDTF">2025-11-15T19:09:22Z</dcterms:modified>
</cp:coreProperties>
</file>